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kv" ContentType="video/unknown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92" r:id="rId6"/>
    <p:sldId id="259" r:id="rId7"/>
    <p:sldId id="293" r:id="rId8"/>
    <p:sldId id="297" r:id="rId9"/>
    <p:sldId id="299" r:id="rId10"/>
    <p:sldId id="283" r:id="rId11"/>
    <p:sldId id="298" r:id="rId12"/>
    <p:sldId id="300" r:id="rId13"/>
    <p:sldId id="282" r:id="rId14"/>
    <p:sldId id="272" r:id="rId15"/>
  </p:sldIdLst>
  <p:sldSz cx="9144000" cy="6858000" type="screen4x3"/>
  <p:notesSz cx="7772400" cy="100584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86" autoAdjust="0"/>
    <p:restoredTop sz="94578" autoAdjust="0"/>
  </p:normalViewPr>
  <p:slideViewPr>
    <p:cSldViewPr snapToGrid="0">
      <p:cViewPr varScale="1">
        <p:scale>
          <a:sx n="105" d="100"/>
          <a:sy n="105" d="100"/>
        </p:scale>
        <p:origin x="89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7.png>
</file>

<file path=ppt/media/image8.jpg>
</file>

<file path=ppt/media/image9.jpg>
</file>

<file path=ppt/media/media1.mkv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7"/>
          <p:cNvPicPr/>
          <p:nvPr/>
        </p:nvPicPr>
        <p:blipFill>
          <a:blip r:embed="rId14"/>
          <a:stretch/>
        </p:blipFill>
        <p:spPr>
          <a:xfrm>
            <a:off x="0" y="0"/>
            <a:ext cx="9143280" cy="955080"/>
          </a:xfrm>
          <a:prstGeom prst="rect">
            <a:avLst/>
          </a:prstGeom>
          <a:ln w="9360">
            <a:noFill/>
          </a:ln>
        </p:spPr>
      </p:pic>
      <p:pic>
        <p:nvPicPr>
          <p:cNvPr id="7" name="Picture 8"/>
          <p:cNvPicPr/>
          <p:nvPr/>
        </p:nvPicPr>
        <p:blipFill>
          <a:blip r:embed="rId15"/>
          <a:stretch/>
        </p:blipFill>
        <p:spPr>
          <a:xfrm>
            <a:off x="8308800" y="237960"/>
            <a:ext cx="726480" cy="453240"/>
          </a:xfrm>
          <a:prstGeom prst="rect">
            <a:avLst/>
          </a:prstGeom>
          <a:ln w="9360">
            <a:noFill/>
          </a:ln>
        </p:spPr>
      </p:pic>
      <p:pic>
        <p:nvPicPr>
          <p:cNvPr id="2" name="Image 9"/>
          <p:cNvPicPr/>
          <p:nvPr/>
        </p:nvPicPr>
        <p:blipFill>
          <a:blip r:embed="rId16"/>
          <a:stretch/>
        </p:blipFill>
        <p:spPr>
          <a:xfrm>
            <a:off x="0" y="0"/>
            <a:ext cx="3309120" cy="6857280"/>
          </a:xfrm>
          <a:prstGeom prst="rect">
            <a:avLst/>
          </a:prstGeom>
          <a:ln w="9360">
            <a:noFill/>
          </a:ln>
        </p:spPr>
      </p:pic>
      <p:pic>
        <p:nvPicPr>
          <p:cNvPr id="3" name="Picture 8"/>
          <p:cNvPicPr/>
          <p:nvPr/>
        </p:nvPicPr>
        <p:blipFill>
          <a:blip r:embed="rId15"/>
          <a:stretch/>
        </p:blipFill>
        <p:spPr>
          <a:xfrm>
            <a:off x="971640" y="5157720"/>
            <a:ext cx="1296360" cy="808920"/>
          </a:xfrm>
          <a:prstGeom prst="rect">
            <a:avLst/>
          </a:prstGeom>
          <a:ln w="936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 7"/>
          <p:cNvPicPr/>
          <p:nvPr/>
        </p:nvPicPr>
        <p:blipFill>
          <a:blip r:embed="rId14"/>
          <a:stretch/>
        </p:blipFill>
        <p:spPr>
          <a:xfrm>
            <a:off x="0" y="0"/>
            <a:ext cx="9143280" cy="955080"/>
          </a:xfrm>
          <a:prstGeom prst="rect">
            <a:avLst/>
          </a:prstGeom>
          <a:ln w="9360">
            <a:noFill/>
          </a:ln>
        </p:spPr>
      </p:pic>
      <p:pic>
        <p:nvPicPr>
          <p:cNvPr id="43" name="Picture 8"/>
          <p:cNvPicPr/>
          <p:nvPr/>
        </p:nvPicPr>
        <p:blipFill>
          <a:blip r:embed="rId15"/>
          <a:stretch/>
        </p:blipFill>
        <p:spPr>
          <a:xfrm>
            <a:off x="8308800" y="237960"/>
            <a:ext cx="726480" cy="453240"/>
          </a:xfrm>
          <a:prstGeom prst="rect">
            <a:avLst/>
          </a:prstGeom>
          <a:ln w="936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jpe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4.jpeg"/><Relationship Id="rId5" Type="http://schemas.openxmlformats.org/officeDocument/2006/relationships/image" Target="../media/image11.png"/><Relationship Id="rId4" Type="http://schemas.openxmlformats.org/officeDocument/2006/relationships/hyperlink" Target="http://132.169.10.170:6969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3429351" y="918361"/>
            <a:ext cx="5312665" cy="15488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algn="ctr">
              <a:lnSpc>
                <a:spcPts val="3801"/>
              </a:lnSpc>
            </a:pPr>
            <a:r>
              <a:rPr lang="fr-FR" sz="1400" b="1" cap="all" spc="-1" dirty="0">
                <a:solidFill>
                  <a:srgbClr val="666666"/>
                </a:solidFill>
              </a:rPr>
              <a:t>Pilotage et acquisition avec une camera CCD </a:t>
            </a:r>
            <a:r>
              <a:rPr lang="fr-FR" sz="1400" b="1" cap="all" spc="-1" dirty="0" smtClean="0">
                <a:solidFill>
                  <a:srgbClr val="666666"/>
                </a:solidFill>
              </a:rPr>
              <a:t>pour des </a:t>
            </a:r>
            <a:r>
              <a:rPr lang="fr-FR" sz="1400" b="1" cap="all" spc="-1" dirty="0">
                <a:solidFill>
                  <a:srgbClr val="666666"/>
                </a:solidFill>
              </a:rPr>
              <a:t>mesures de rapport </a:t>
            </a:r>
            <a:r>
              <a:rPr lang="fr-FR" sz="1400" b="1" cap="all" spc="-1" dirty="0" smtClean="0">
                <a:solidFill>
                  <a:srgbClr val="666666"/>
                </a:solidFill>
              </a:rPr>
              <a:t>isotopique Deutérium/Hydrogène </a:t>
            </a:r>
            <a:r>
              <a:rPr lang="fr-FR" sz="1400" b="1" cap="all" spc="-1" dirty="0">
                <a:solidFill>
                  <a:srgbClr val="666666"/>
                </a:solidFill>
              </a:rPr>
              <a:t>dans le tokamak WEST</a:t>
            </a:r>
            <a:endParaRPr lang="en-US" sz="1400" b="0" strike="noStrike" spc="-1" dirty="0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3774744" y="6232502"/>
            <a:ext cx="4138920" cy="5025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1550" cap="all" spc="-1" dirty="0" smtClean="0">
                <a:solidFill>
                  <a:srgbClr val="666666"/>
                </a:solidFill>
                <a:latin typeface="Arial"/>
                <a:ea typeface="DejaVu Sans"/>
              </a:rPr>
              <a:t> 07/</a:t>
            </a:r>
            <a:r>
              <a:rPr lang="en-US" sz="1550" b="0" strike="noStrike" cap="all" spc="-1" dirty="0" smtClean="0">
                <a:solidFill>
                  <a:srgbClr val="666666"/>
                </a:solidFill>
                <a:latin typeface="Arial"/>
                <a:ea typeface="DejaVu Sans"/>
              </a:rPr>
              <a:t>2021 </a:t>
            </a:r>
            <a:r>
              <a:rPr lang="en-US" sz="1550" b="0" strike="noStrike" cap="all" spc="-1" dirty="0">
                <a:solidFill>
                  <a:srgbClr val="666666"/>
                </a:solidFill>
                <a:latin typeface="Arial"/>
                <a:ea typeface="DejaVu Sans"/>
              </a:rPr>
              <a:t>– </a:t>
            </a:r>
            <a:r>
              <a:rPr lang="en-US" sz="1550" cap="all" spc="-1" dirty="0" smtClean="0">
                <a:solidFill>
                  <a:srgbClr val="666666"/>
                </a:solidFill>
                <a:latin typeface="Arial"/>
                <a:ea typeface="DejaVu Sans"/>
              </a:rPr>
              <a:t>TRAN </a:t>
            </a:r>
            <a:r>
              <a:rPr lang="en-US" sz="1550" cap="all" spc="-1" dirty="0" err="1" smtClean="0">
                <a:solidFill>
                  <a:srgbClr val="666666"/>
                </a:solidFill>
                <a:latin typeface="Arial"/>
                <a:ea typeface="DejaVu Sans"/>
              </a:rPr>
              <a:t>Quoc</a:t>
            </a:r>
            <a:r>
              <a:rPr lang="en-US" sz="1550" cap="all" spc="-1" dirty="0" smtClean="0">
                <a:solidFill>
                  <a:srgbClr val="666666"/>
                </a:solidFill>
                <a:latin typeface="Arial"/>
                <a:ea typeface="DejaVu Sans"/>
              </a:rPr>
              <a:t> hung</a:t>
            </a:r>
            <a:endParaRPr lang="en-US" sz="1550" b="0" strike="noStrike" spc="-1" dirty="0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3833280" y="5110527"/>
            <a:ext cx="4788720" cy="12232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noAutofit/>
          </a:bodyPr>
          <a:lstStyle/>
          <a:p>
            <a:pPr>
              <a:spcAft>
                <a:spcPts val="400"/>
              </a:spcAft>
            </a:pPr>
            <a:endParaRPr lang="en-US" sz="850" b="0" strike="noStrike" spc="-1" dirty="0">
              <a:latin typeface="Arial"/>
            </a:endParaRPr>
          </a:p>
        </p:txBody>
      </p:sp>
      <p:sp>
        <p:nvSpPr>
          <p:cNvPr id="85" name="CustomShape 4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|  PAGE </a:t>
            </a:r>
            <a:fld id="{C00E845A-1E17-4674-918D-A76F35C9AA1D}" type="slidenum">
              <a:rPr lang="en-US" sz="1000" b="0" strike="noStrike" spc="-1">
                <a:solidFill>
                  <a:srgbClr val="FFFFFF"/>
                </a:solidFill>
                <a:latin typeface="Arial"/>
                <a:ea typeface="DejaVu Sans"/>
              </a:rPr>
              <a:t>1</a:t>
            </a:fld>
            <a:endParaRPr lang="en-US" sz="1000" b="0" strike="noStrike" spc="-1" dirty="0">
              <a:latin typeface="Arial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3739896" y="5045868"/>
            <a:ext cx="38221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Tuteurs </a:t>
            </a:r>
            <a:r>
              <a:rPr lang="fr-FR" dirty="0"/>
              <a:t>de </a:t>
            </a:r>
            <a:r>
              <a:rPr lang="fr-FR" dirty="0" smtClean="0"/>
              <a:t>stage :</a:t>
            </a:r>
          </a:p>
          <a:p>
            <a:endParaRPr lang="fr-FR" dirty="0" smtClean="0"/>
          </a:p>
          <a:p>
            <a:r>
              <a:rPr lang="fr-FR" dirty="0"/>
              <a:t>Gilles </a:t>
            </a:r>
            <a:r>
              <a:rPr lang="fr-FR" dirty="0" smtClean="0"/>
              <a:t>CAULIER</a:t>
            </a:r>
          </a:p>
          <a:p>
            <a:r>
              <a:rPr lang="fr-FR" dirty="0"/>
              <a:t>Stephane VARTANIAN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739" y="2555849"/>
            <a:ext cx="2983278" cy="2153423"/>
          </a:xfrm>
          <a:prstGeom prst="rect">
            <a:avLst/>
          </a:prstGeom>
        </p:spPr>
      </p:pic>
      <p:grpSp>
        <p:nvGrpSpPr>
          <p:cNvPr id="10" name="Groupe 9"/>
          <p:cNvGrpSpPr/>
          <p:nvPr/>
        </p:nvGrpSpPr>
        <p:grpSpPr>
          <a:xfrm>
            <a:off x="5809508" y="2352103"/>
            <a:ext cx="3184516" cy="3214286"/>
            <a:chOff x="395536" y="1700808"/>
            <a:chExt cx="8280919" cy="4940534"/>
          </a:xfrm>
        </p:grpSpPr>
        <p:pic>
          <p:nvPicPr>
            <p:cNvPr id="11" name="Imag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5536" y="1700808"/>
              <a:ext cx="8280919" cy="4940534"/>
            </a:xfrm>
            <a:prstGeom prst="rect">
              <a:avLst/>
            </a:prstGeom>
          </p:spPr>
        </p:pic>
        <p:sp>
          <p:nvSpPr>
            <p:cNvPr id="12" name="Text Box 9">
              <a:extLst>
                <a:ext uri="{FF2B5EF4-FFF2-40B4-BE49-F238E27FC236}">
                  <a16:creationId xmlns:a16="http://schemas.microsoft.com/office/drawing/2014/main" id="{9AA06EBC-A4E0-497D-8AB1-9AF9F370E4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33093" y="2114486"/>
              <a:ext cx="1257528" cy="3074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700" b="1" dirty="0" smtClean="0"/>
                <a:t>H,D,T</a:t>
              </a:r>
              <a:endParaRPr lang="en-GB" altLang="en-US" sz="700" b="1" dirty="0"/>
            </a:p>
          </p:txBody>
        </p:sp>
        <p:sp>
          <p:nvSpPr>
            <p:cNvPr id="13" name="Line 7">
              <a:extLst>
                <a:ext uri="{FF2B5EF4-FFF2-40B4-BE49-F238E27FC236}">
                  <a16:creationId xmlns:a16="http://schemas.microsoft.com/office/drawing/2014/main" id="{5C0DD0A0-7D98-4607-8559-78D8CD0B1F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43608" y="2404305"/>
              <a:ext cx="1430136" cy="395721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Text Box 9">
              <a:extLst>
                <a:ext uri="{FF2B5EF4-FFF2-40B4-BE49-F238E27FC236}">
                  <a16:creationId xmlns:a16="http://schemas.microsoft.com/office/drawing/2014/main" id="{9AA06EBC-A4E0-497D-8AB1-9AF9F370E4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96442" y="2114614"/>
              <a:ext cx="1217570" cy="1940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700" b="1" dirty="0" smtClean="0"/>
                <a:t>4He,3He</a:t>
              </a:r>
              <a:endParaRPr lang="en-GB" altLang="en-US" sz="700" b="1" dirty="0"/>
            </a:p>
          </p:txBody>
        </p:sp>
        <p:sp>
          <p:nvSpPr>
            <p:cNvPr id="15" name="Line 7">
              <a:extLst>
                <a:ext uri="{FF2B5EF4-FFF2-40B4-BE49-F238E27FC236}">
                  <a16:creationId xmlns:a16="http://schemas.microsoft.com/office/drawing/2014/main" id="{5C0DD0A0-7D98-4607-8559-78D8CD0B1F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66949" y="2560034"/>
              <a:ext cx="1489427" cy="508925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6" name="Line 7">
              <a:extLst>
                <a:ext uri="{FF2B5EF4-FFF2-40B4-BE49-F238E27FC236}">
                  <a16:creationId xmlns:a16="http://schemas.microsoft.com/office/drawing/2014/main" id="{5C0DD0A0-7D98-4607-8559-78D8CD0B1FD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518316" y="2581065"/>
              <a:ext cx="948630" cy="277332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7" name="Line 7">
              <a:extLst>
                <a:ext uri="{FF2B5EF4-FFF2-40B4-BE49-F238E27FC236}">
                  <a16:creationId xmlns:a16="http://schemas.microsoft.com/office/drawing/2014/main" id="{5C0DD0A0-7D98-4607-8559-78D8CD0B1FD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2934" y="2404306"/>
              <a:ext cx="432882" cy="124071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18" name="Text Box 9">
              <a:extLst>
                <a:ext uri="{FF2B5EF4-FFF2-40B4-BE49-F238E27FC236}">
                  <a16:creationId xmlns:a16="http://schemas.microsoft.com/office/drawing/2014/main" id="{9AA06EBC-A4E0-497D-8AB1-9AF9F370E4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4005505" y="4076272"/>
              <a:ext cx="1217410" cy="226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700" b="1" dirty="0" smtClean="0">
                  <a:solidFill>
                    <a:srgbClr val="FF0000"/>
                  </a:solidFill>
                </a:rPr>
                <a:t>H</a:t>
              </a:r>
              <a:r>
                <a:rPr lang="en-US" altLang="en-US" sz="700" b="1" dirty="0" smtClean="0">
                  <a:solidFill>
                    <a:srgbClr val="FF0000"/>
                  </a:solidFill>
                  <a:latin typeface="Symbol" panose="05050102010706020507" pitchFamily="18" charset="2"/>
                </a:rPr>
                <a:t>a</a:t>
              </a:r>
              <a:r>
                <a:rPr lang="en-US" altLang="en-US" sz="700" b="1" dirty="0" smtClean="0">
                  <a:solidFill>
                    <a:srgbClr val="FF0000"/>
                  </a:solidFill>
                </a:rPr>
                <a:t> 656,297nm</a:t>
              </a:r>
              <a:endParaRPr lang="en-GB" altLang="en-US" sz="700" b="1" dirty="0">
                <a:solidFill>
                  <a:srgbClr val="FF0000"/>
                </a:solidFill>
              </a:endParaRPr>
            </a:p>
          </p:txBody>
        </p:sp>
        <p:sp>
          <p:nvSpPr>
            <p:cNvPr id="19" name="Text Box 9">
              <a:extLst>
                <a:ext uri="{FF2B5EF4-FFF2-40B4-BE49-F238E27FC236}">
                  <a16:creationId xmlns:a16="http://schemas.microsoft.com/office/drawing/2014/main" id="{9AA06EBC-A4E0-497D-8AB1-9AF9F370E4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2190468" y="3861890"/>
              <a:ext cx="1217410" cy="7203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600" b="1" dirty="0">
                  <a:solidFill>
                    <a:srgbClr val="0070C0"/>
                  </a:solidFill>
                </a:rPr>
                <a:t>D</a:t>
              </a:r>
              <a:r>
                <a:rPr lang="en-US" altLang="en-US" sz="600" b="1" dirty="0" smtClean="0">
                  <a:solidFill>
                    <a:srgbClr val="0070C0"/>
                  </a:solidFill>
                  <a:latin typeface="Symbol" panose="05050102010706020507" pitchFamily="18" charset="2"/>
                </a:rPr>
                <a:t>a</a:t>
              </a:r>
              <a:r>
                <a:rPr lang="en-US" altLang="en-US" sz="1200" b="1" dirty="0" smtClean="0">
                  <a:solidFill>
                    <a:srgbClr val="0070C0"/>
                  </a:solidFill>
                </a:rPr>
                <a:t> </a:t>
              </a:r>
              <a:r>
                <a:rPr lang="en-US" altLang="en-US" sz="700" b="1" dirty="0" smtClean="0">
                  <a:solidFill>
                    <a:srgbClr val="0070C0"/>
                  </a:solidFill>
                </a:rPr>
                <a:t>656,103nm</a:t>
              </a:r>
              <a:endParaRPr lang="en-GB" altLang="en-US" sz="700" b="1" dirty="0">
                <a:solidFill>
                  <a:srgbClr val="0070C0"/>
                </a:solidFill>
              </a:endParaRPr>
            </a:p>
          </p:txBody>
        </p:sp>
        <p:sp>
          <p:nvSpPr>
            <p:cNvPr id="20" name="Text Box 9">
              <a:extLst>
                <a:ext uri="{FF2B5EF4-FFF2-40B4-BE49-F238E27FC236}">
                  <a16:creationId xmlns:a16="http://schemas.microsoft.com/office/drawing/2014/main" id="{9AA06EBC-A4E0-497D-8AB1-9AF9F370E4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1442747" y="4073845"/>
              <a:ext cx="1217410" cy="226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700" b="1" dirty="0">
                  <a:solidFill>
                    <a:srgbClr val="00B050"/>
                  </a:solidFill>
                </a:rPr>
                <a:t>T</a:t>
              </a:r>
              <a:r>
                <a:rPr lang="en-US" altLang="en-US" sz="700" b="1" dirty="0" smtClean="0">
                  <a:solidFill>
                    <a:srgbClr val="00B050"/>
                  </a:solidFill>
                  <a:latin typeface="Symbol" panose="05050102010706020507" pitchFamily="18" charset="2"/>
                </a:rPr>
                <a:t>a</a:t>
              </a:r>
              <a:r>
                <a:rPr lang="en-US" altLang="en-US" sz="700" b="1" dirty="0" smtClean="0">
                  <a:solidFill>
                    <a:srgbClr val="00B050"/>
                  </a:solidFill>
                </a:rPr>
                <a:t> 656,044nm</a:t>
              </a:r>
              <a:endParaRPr lang="en-GB" altLang="en-US" sz="700" b="1" dirty="0">
                <a:solidFill>
                  <a:srgbClr val="00B050"/>
                </a:solidFill>
              </a:endParaRPr>
            </a:p>
          </p:txBody>
        </p:sp>
        <p:sp>
          <p:nvSpPr>
            <p:cNvPr id="21" name="Text Box 9">
              <a:extLst>
                <a:ext uri="{FF2B5EF4-FFF2-40B4-BE49-F238E27FC236}">
                  <a16:creationId xmlns:a16="http://schemas.microsoft.com/office/drawing/2014/main" id="{9AA06EBC-A4E0-497D-8AB1-9AF9F370E4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3999118" y="5558583"/>
              <a:ext cx="1300690" cy="2269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700" b="1" dirty="0" smtClean="0">
                  <a:solidFill>
                    <a:schemeClr val="accent1">
                      <a:lumMod val="75000"/>
                    </a:schemeClr>
                  </a:solidFill>
                </a:rPr>
                <a:t>4He 667,815nm</a:t>
              </a:r>
              <a:endParaRPr lang="en-GB" altLang="en-US" sz="7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2" name="Text Box 9">
              <a:extLst>
                <a:ext uri="{FF2B5EF4-FFF2-40B4-BE49-F238E27FC236}">
                  <a16:creationId xmlns:a16="http://schemas.microsoft.com/office/drawing/2014/main" id="{9AA06EBC-A4E0-497D-8AB1-9AF9F370E4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5077251" y="5550052"/>
              <a:ext cx="1300689" cy="22693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n-US" altLang="en-US" sz="700" b="1" dirty="0">
                  <a:solidFill>
                    <a:srgbClr val="FF00FF"/>
                  </a:solidFill>
                </a:rPr>
                <a:t>3</a:t>
              </a:r>
              <a:r>
                <a:rPr lang="en-US" altLang="en-US" sz="700" b="1" dirty="0" smtClean="0">
                  <a:solidFill>
                    <a:srgbClr val="FF00FF"/>
                  </a:solidFill>
                </a:rPr>
                <a:t>He 667,865nm</a:t>
              </a:r>
              <a:endParaRPr lang="en-GB" altLang="en-US" sz="700" b="1" dirty="0">
                <a:solidFill>
                  <a:srgbClr val="FF00FF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6C8BE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247" y="1252728"/>
            <a:ext cx="8132534" cy="4258991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1106424" y="5916168"/>
            <a:ext cx="7790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u="sng" dirty="0" smtClean="0"/>
              <a:t>Le Flux MJPEG : visualisation le nouveau pic d’isotope Hélium</a:t>
            </a:r>
            <a:endParaRPr lang="fr-FR" u="sng" dirty="0"/>
          </a:p>
        </p:txBody>
      </p:sp>
      <p:sp>
        <p:nvSpPr>
          <p:cNvPr id="5" name="CustomShape 1"/>
          <p:cNvSpPr/>
          <p:nvPr/>
        </p:nvSpPr>
        <p:spPr>
          <a:xfrm>
            <a:off x="1259640" y="52560"/>
            <a:ext cx="7236720" cy="90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fr-FR" sz="2200" b="1" cap="all" spc="-1" dirty="0" smtClean="0">
                <a:solidFill>
                  <a:srgbClr val="FFFFFF"/>
                </a:solidFill>
              </a:rPr>
              <a:t>Mesure Temps réel </a:t>
            </a:r>
            <a:r>
              <a:rPr lang="fr-FR" sz="2200" b="1" cap="all" spc="-1" dirty="0" err="1" smtClean="0">
                <a:solidFill>
                  <a:srgbClr val="FFFFFF"/>
                </a:solidFill>
              </a:rPr>
              <a:t>Helium</a:t>
            </a:r>
            <a:endParaRPr lang="fr-FR" sz="2200" b="1" cap="all" spc="-1" dirty="0" smtClean="0">
              <a:solidFill>
                <a:srgbClr val="FFFFFF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00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3154" y="110799"/>
            <a:ext cx="8537331" cy="775597"/>
          </a:xfrm>
        </p:spPr>
        <p:txBody>
          <a:bodyPr/>
          <a:lstStyle/>
          <a:p>
            <a:pPr algn="ctr"/>
            <a:r>
              <a:rPr lang="fr-FR" sz="2800" b="1" dirty="0" smtClean="0">
                <a:solidFill>
                  <a:schemeClr val="bg1"/>
                </a:solidFill>
              </a:rPr>
              <a:t>Nom des signaux pour </a:t>
            </a:r>
            <a:br>
              <a:rPr lang="fr-FR" sz="2800" b="1" dirty="0" smtClean="0">
                <a:solidFill>
                  <a:schemeClr val="bg1"/>
                </a:solidFill>
              </a:rPr>
            </a:br>
            <a:r>
              <a:rPr lang="fr-FR" sz="2800" b="1" dirty="0" smtClean="0">
                <a:solidFill>
                  <a:schemeClr val="bg1"/>
                </a:solidFill>
              </a:rPr>
              <a:t>l ‘acquittions pendant des chocs</a:t>
            </a:r>
            <a:endParaRPr lang="fr-FR" sz="2800" b="1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0624" y="1164628"/>
            <a:ext cx="75346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 smtClean="0">
                <a:latin typeface="Arial" panose="020B0604020202020204" pitchFamily="34" charset="0"/>
              </a:rPr>
              <a:t>- GDOGACONT : </a:t>
            </a:r>
            <a:r>
              <a:rPr lang="fr-FR" dirty="0">
                <a:latin typeface="Arial" panose="020B0604020202020204" pitchFamily="34" charset="0"/>
              </a:rPr>
              <a:t>Groupe signaux des données </a:t>
            </a:r>
            <a:r>
              <a:rPr lang="fr-FR" dirty="0" smtClean="0">
                <a:latin typeface="Arial" panose="020B0604020202020204" pitchFamily="34" charset="0"/>
              </a:rPr>
              <a:t>continues</a:t>
            </a:r>
          </a:p>
          <a:p>
            <a:endParaRPr lang="fr-FR" dirty="0" smtClean="0">
              <a:latin typeface="Arial" panose="020B0604020202020204" pitchFamily="34" charset="0"/>
            </a:endParaRPr>
          </a:p>
          <a:p>
            <a:r>
              <a:rPr lang="fr-FR" dirty="0" smtClean="0">
                <a:latin typeface="Arial" panose="020B0604020202020204" pitchFamily="34" charset="0"/>
              </a:rPr>
              <a:t>- GDOGAISO     : </a:t>
            </a:r>
            <a:r>
              <a:rPr lang="fr-FR" dirty="0">
                <a:latin typeface="Arial" panose="020B0604020202020204" pitchFamily="34" charset="0"/>
              </a:rPr>
              <a:t>Groupe signaux des données temps réels dans un choc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448" y="3179169"/>
            <a:ext cx="8790742" cy="75060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38" y="4436131"/>
            <a:ext cx="8824752" cy="81952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20624" y="2471204"/>
            <a:ext cx="54681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b="1" dirty="0">
                <a:latin typeface="Arial" panose="020B0604020202020204" pitchFamily="34" charset="0"/>
              </a:rPr>
              <a:t>Scripts Matlab pour visualiser des données</a:t>
            </a:r>
            <a:endParaRPr lang="fr-FR" sz="2000" b="1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487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1259640" y="52560"/>
            <a:ext cx="6393888" cy="90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200" b="1" cap="all" spc="-1" dirty="0">
                <a:solidFill>
                  <a:srgbClr val="FFFFFF"/>
                </a:solidFill>
              </a:rPr>
              <a:t>La stabilité du signal du rapport isotopique</a:t>
            </a:r>
          </a:p>
        </p:txBody>
      </p:sp>
      <p:sp>
        <p:nvSpPr>
          <p:cNvPr id="111" name="CustomShape 3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DD186D73-B6AC-4725-BCB8-1EB981D72070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12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113" name="CustomShape 5"/>
          <p:cNvSpPr/>
          <p:nvPr/>
        </p:nvSpPr>
        <p:spPr>
          <a:xfrm>
            <a:off x="802260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F99D617D-DA8D-4449-A87B-659CD1943B3F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12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10" name="CustomShape 4"/>
          <p:cNvSpPr/>
          <p:nvPr/>
        </p:nvSpPr>
        <p:spPr>
          <a:xfrm>
            <a:off x="395640" y="6309360"/>
            <a:ext cx="734400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 dirty="0">
              <a:latin typeface="Arial"/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  <p:sp>
        <p:nvSpPr>
          <p:cNvPr id="9" name="CustomShape 3"/>
          <p:cNvSpPr/>
          <p:nvPr/>
        </p:nvSpPr>
        <p:spPr>
          <a:xfrm>
            <a:off x="330336" y="6302683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r>
              <a:rPr lang="en-US" sz="1000" spc="-1" dirty="0">
                <a:solidFill>
                  <a:srgbClr val="666666"/>
                </a:solidFill>
                <a:latin typeface="Arial"/>
                <a:ea typeface="DejaVu Sans"/>
              </a:rPr>
              <a:t>9</a:t>
            </a:r>
            <a:endParaRPr lang="en-US" sz="1000" b="0" strike="noStrike" spc="-1" dirty="0">
              <a:latin typeface="Arial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877824" y="1499616"/>
            <a:ext cx="200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1024128" y="5340096"/>
            <a:ext cx="292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Des données temps réels 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2200" y="5340096"/>
            <a:ext cx="266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Des données continues 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576" y="1744349"/>
            <a:ext cx="4417992" cy="346869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45" y="2167129"/>
            <a:ext cx="4619521" cy="3045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87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3852000" y="1747440"/>
            <a:ext cx="4788720" cy="2652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ts val="3801"/>
              </a:lnSpc>
            </a:pPr>
            <a:r>
              <a:rPr lang="en-US" sz="2800" b="1" strike="noStrike" cap="all" spc="-1" dirty="0" smtClean="0">
                <a:solidFill>
                  <a:srgbClr val="666666"/>
                </a:solidFill>
                <a:latin typeface="Arial"/>
                <a:ea typeface="DejaVu Sans"/>
              </a:rPr>
              <a:t>QUESTIONs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76" name="CustomShape 2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FFFFFF"/>
                </a:solidFill>
                <a:latin typeface="Arial"/>
                <a:ea typeface="DejaVu Sans"/>
              </a:rPr>
              <a:t>|  PAGE </a:t>
            </a:r>
            <a:fld id="{3EB131F2-BD96-45AF-A937-E4710E772D68}" type="slidenum">
              <a:rPr lang="en-US" sz="1000" b="0" strike="noStrike" spc="-1">
                <a:solidFill>
                  <a:srgbClr val="FFFFFF"/>
                </a:solidFill>
                <a:latin typeface="Arial"/>
                <a:ea typeface="DejaVu Sans"/>
              </a:rPr>
              <a:t>13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177" name="CustomShape 3"/>
          <p:cNvSpPr/>
          <p:nvPr/>
        </p:nvSpPr>
        <p:spPr>
          <a:xfrm>
            <a:off x="5435640" y="6305400"/>
            <a:ext cx="255528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1000" b="0" strike="noStrike" spc="-1">
                <a:solidFill>
                  <a:srgbClr val="FFFFFF"/>
                </a:solidFill>
                <a:latin typeface="Arial"/>
                <a:ea typeface="DejaVu Sans"/>
              </a:rPr>
              <a:t>CEA | 10 AVRIL 2012</a:t>
            </a:r>
            <a:endParaRPr lang="en-US" sz="1000" b="0" strike="noStrike" spc="-1">
              <a:latin typeface="Arial"/>
            </a:endParaRPr>
          </a:p>
        </p:txBody>
      </p:sp>
      <p:pic>
        <p:nvPicPr>
          <p:cNvPr id="178" name="Espace réservé pour une image  10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55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3312000" y="3235680"/>
            <a:ext cx="5831280" cy="2123280"/>
          </a:xfrm>
          <a:prstGeom prst="rect">
            <a:avLst/>
          </a:prstGeom>
          <a:ln>
            <a:noFill/>
          </a:ln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511280" y="52560"/>
            <a:ext cx="7236720" cy="90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200" b="1" strike="noStrike" cap="all" spc="-1">
                <a:solidFill>
                  <a:srgbClr val="FFFFFF"/>
                </a:solidFill>
                <a:latin typeface="Arial"/>
                <a:ea typeface="DejaVu Sans"/>
              </a:rPr>
              <a:t>SOMMAIRE</a:t>
            </a:r>
            <a:endParaRPr lang="en-US" sz="2200" b="0" strike="noStrike" spc="-1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576360" y="1142444"/>
            <a:ext cx="8171640" cy="5161515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>
              <a:lnSpc>
                <a:spcPct val="100000"/>
              </a:lnSpc>
              <a:spcAft>
                <a:spcPts val="400"/>
              </a:spcAft>
            </a:pPr>
            <a:endParaRPr lang="fr-FR" sz="1600" b="1" spc="-1" dirty="0" smtClean="0">
              <a:solidFill>
                <a:srgbClr val="DC0528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fr-FR" sz="1600" b="1" spc="-1" dirty="0" smtClean="0">
                <a:solidFill>
                  <a:srgbClr val="DC0528"/>
                </a:solidFill>
                <a:latin typeface="Arial"/>
                <a:ea typeface="DejaVu Sans"/>
              </a:rPr>
              <a:t>1</a:t>
            </a:r>
            <a:r>
              <a:rPr lang="fr-FR" sz="1600" b="1" strike="noStrike" spc="-1" dirty="0" smtClean="0">
                <a:solidFill>
                  <a:srgbClr val="DC0528"/>
                </a:solidFill>
                <a:latin typeface="Arial"/>
                <a:ea typeface="DejaVu Sans"/>
              </a:rPr>
              <a:t> –  Système d’acquisition temps réel DOGA </a:t>
            </a:r>
            <a:endParaRPr lang="fr-FR" sz="1600" b="0" strike="noStrike" spc="-1" dirty="0" smtClean="0">
              <a:latin typeface="Arial"/>
            </a:endParaRPr>
          </a:p>
          <a:p>
            <a:pPr marL="896760" lvl="5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1600" spc="-1" dirty="0" smtClean="0"/>
              <a:t>Périphériques</a:t>
            </a:r>
          </a:p>
          <a:p>
            <a:pPr marL="896760" lvl="5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1600" spc="-1" dirty="0"/>
              <a:t>Processus fonctionnel </a:t>
            </a:r>
            <a:r>
              <a:rPr lang="fr-FR" sz="1600" spc="-1" dirty="0" smtClean="0"/>
              <a:t>de l’acquisition des données </a:t>
            </a:r>
            <a:endParaRPr lang="fr-FR" sz="1600" b="0" strike="noStrike" spc="-1" dirty="0" smtClean="0">
              <a:latin typeface="Arial"/>
            </a:endParaRPr>
          </a:p>
          <a:p>
            <a:pPr marL="896760" lvl="5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1600" spc="-1" dirty="0">
                <a:solidFill>
                  <a:srgbClr val="000000"/>
                </a:solidFill>
              </a:rPr>
              <a:t>L</a:t>
            </a:r>
            <a:r>
              <a:rPr lang="fr-FR" sz="1600" spc="-1" dirty="0" smtClean="0">
                <a:solidFill>
                  <a:srgbClr val="000000"/>
                </a:solidFill>
              </a:rPr>
              <a:t>ogiciels compatibles</a:t>
            </a:r>
          </a:p>
          <a:p>
            <a:pPr marL="896760" lvl="5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fr-FR" sz="1600" b="0" strike="noStrike" spc="-1" dirty="0" smtClean="0">
              <a:latin typeface="Arial"/>
            </a:endParaRPr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fr-FR" sz="1600" b="1" spc="-1" dirty="0">
                <a:solidFill>
                  <a:srgbClr val="DC0528"/>
                </a:solidFill>
                <a:latin typeface="Arial"/>
                <a:ea typeface="DejaVu Sans"/>
              </a:rPr>
              <a:t>2</a:t>
            </a:r>
            <a:r>
              <a:rPr lang="fr-FR" sz="1600" b="1" strike="noStrike" spc="-1" dirty="0" smtClean="0">
                <a:solidFill>
                  <a:srgbClr val="DC0528"/>
                </a:solidFill>
                <a:latin typeface="Arial"/>
                <a:ea typeface="DejaVu Sans"/>
              </a:rPr>
              <a:t> –</a:t>
            </a:r>
            <a:r>
              <a:rPr lang="fr-FR" sz="1600" b="1" spc="-1" dirty="0">
                <a:solidFill>
                  <a:srgbClr val="DC0528"/>
                </a:solidFill>
              </a:rPr>
              <a:t> </a:t>
            </a:r>
            <a:r>
              <a:rPr lang="fr-FR" sz="1600" b="1" spc="-1" dirty="0" smtClean="0">
                <a:solidFill>
                  <a:srgbClr val="DC0528"/>
                </a:solidFill>
              </a:rPr>
              <a:t>Programmation sur le matériel choisi</a:t>
            </a:r>
            <a:endParaRPr lang="fr-FR" sz="1600" b="0" strike="noStrike" spc="-1" dirty="0" smtClean="0">
              <a:latin typeface="Arial"/>
            </a:endParaRPr>
          </a:p>
          <a:p>
            <a:pPr marL="896760" lvl="5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1600" spc="-1" dirty="0" smtClean="0">
                <a:solidFill>
                  <a:srgbClr val="000000"/>
                </a:solidFill>
                <a:latin typeface="Arial"/>
                <a:ea typeface="DejaVu Sans"/>
              </a:rPr>
              <a:t>Controller et gestion de l’acquisition du hardware de la caméra</a:t>
            </a:r>
          </a:p>
          <a:p>
            <a:pPr marL="896760" lvl="5" indent="-342360">
              <a:buClr>
                <a:srgbClr val="000000"/>
              </a:buClr>
              <a:buFont typeface="Arial"/>
              <a:buChar char="•"/>
            </a:pPr>
            <a:r>
              <a:rPr lang="fr-FR" sz="1600" spc="-1" dirty="0" smtClean="0">
                <a:solidFill>
                  <a:srgbClr val="000000"/>
                </a:solidFill>
                <a:latin typeface="Arial"/>
                <a:ea typeface="DejaVu Sans"/>
              </a:rPr>
              <a:t>Traitement des images des trames CCD </a:t>
            </a:r>
            <a:r>
              <a:rPr lang="fr-FR" sz="1600" spc="-1" dirty="0">
                <a:solidFill>
                  <a:srgbClr val="000000"/>
                </a:solidFill>
              </a:rPr>
              <a:t>et Flux </a:t>
            </a:r>
            <a:r>
              <a:rPr lang="fr-FR" sz="1600" spc="-1" dirty="0" smtClean="0">
                <a:solidFill>
                  <a:srgbClr val="000000"/>
                </a:solidFill>
              </a:rPr>
              <a:t>MJPEG</a:t>
            </a:r>
            <a:endParaRPr lang="fr-FR" sz="16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896760" lvl="5" indent="-342360">
              <a:buClr>
                <a:srgbClr val="000000"/>
              </a:buClr>
              <a:buFont typeface="Arial"/>
              <a:buChar char="•"/>
            </a:pPr>
            <a:r>
              <a:rPr lang="fr-FR" sz="1600" spc="-1" dirty="0" smtClean="0">
                <a:solidFill>
                  <a:srgbClr val="000000"/>
                </a:solidFill>
              </a:rPr>
              <a:t>Communication </a:t>
            </a:r>
            <a:r>
              <a:rPr lang="fr-FR" sz="1600" spc="-1" dirty="0">
                <a:solidFill>
                  <a:srgbClr val="000000"/>
                </a:solidFill>
              </a:rPr>
              <a:t>avec les entités </a:t>
            </a:r>
            <a:r>
              <a:rPr lang="fr-FR" sz="1600" spc="-1" dirty="0" smtClean="0">
                <a:solidFill>
                  <a:srgbClr val="000000"/>
                </a:solidFill>
              </a:rPr>
              <a:t>extérieurs</a:t>
            </a:r>
          </a:p>
          <a:p>
            <a:pPr marL="554400" lvl="5">
              <a:buClr>
                <a:srgbClr val="000000"/>
              </a:buClr>
            </a:pPr>
            <a:endParaRPr lang="fr-FR" sz="1600" spc="-1" dirty="0" smtClean="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fr-FR" sz="1600" b="1" spc="-1" dirty="0">
                <a:solidFill>
                  <a:srgbClr val="DC0528"/>
                </a:solidFill>
              </a:rPr>
              <a:t>3</a:t>
            </a:r>
            <a:r>
              <a:rPr lang="fr-FR" sz="1600" b="1" spc="-1" dirty="0" smtClean="0">
                <a:solidFill>
                  <a:srgbClr val="DC0528"/>
                </a:solidFill>
              </a:rPr>
              <a:t> </a:t>
            </a:r>
            <a:r>
              <a:rPr lang="fr-FR" sz="1600" b="1" spc="-1" dirty="0">
                <a:solidFill>
                  <a:srgbClr val="DC0528"/>
                </a:solidFill>
              </a:rPr>
              <a:t>–  </a:t>
            </a:r>
            <a:r>
              <a:rPr lang="fr-FR" sz="1600" b="1" spc="-1" dirty="0" smtClean="0">
                <a:solidFill>
                  <a:srgbClr val="DC0528"/>
                </a:solidFill>
              </a:rPr>
              <a:t>Test </a:t>
            </a:r>
            <a:r>
              <a:rPr lang="fr-FR" sz="1600" b="1" spc="-1" dirty="0">
                <a:solidFill>
                  <a:srgbClr val="DC0528"/>
                </a:solidFill>
              </a:rPr>
              <a:t>sur le résultat </a:t>
            </a:r>
            <a:r>
              <a:rPr lang="fr-FR" sz="1600" b="1" spc="-1" dirty="0" smtClean="0">
                <a:solidFill>
                  <a:srgbClr val="DC0528"/>
                </a:solidFill>
              </a:rPr>
              <a:t>des l’acquisitions</a:t>
            </a:r>
            <a:endParaRPr lang="fr-FR" sz="1600" spc="-1" dirty="0" smtClean="0"/>
          </a:p>
          <a:p>
            <a:pPr marL="896760" lvl="5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1600" dirty="0" smtClean="0"/>
              <a:t>Le chronométrage</a:t>
            </a:r>
          </a:p>
          <a:p>
            <a:pPr marL="896760" lvl="5" indent="-34236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1600" spc="-1" dirty="0" smtClean="0">
                <a:solidFill>
                  <a:srgbClr val="000000"/>
                </a:solidFill>
              </a:rPr>
              <a:t>La </a:t>
            </a:r>
            <a:r>
              <a:rPr lang="fr-FR" sz="1600" spc="-1" dirty="0">
                <a:solidFill>
                  <a:srgbClr val="000000"/>
                </a:solidFill>
              </a:rPr>
              <a:t>qualité des signaux d’image</a:t>
            </a:r>
            <a:endParaRPr lang="fr-FR" sz="1600" spc="-1" dirty="0" smtClean="0">
              <a:solidFill>
                <a:srgbClr val="000000"/>
              </a:solidFill>
            </a:endParaRPr>
          </a:p>
          <a:p>
            <a:pPr marL="896760" lvl="5" indent="-342360">
              <a:buClr>
                <a:srgbClr val="000000"/>
              </a:buClr>
              <a:buFont typeface="Arial"/>
              <a:buChar char="•"/>
            </a:pPr>
            <a:r>
              <a:rPr lang="fr-FR" sz="1600" spc="-1" dirty="0" smtClean="0">
                <a:solidFill>
                  <a:srgbClr val="000000"/>
                </a:solidFill>
              </a:rPr>
              <a:t>La </a:t>
            </a:r>
            <a:r>
              <a:rPr lang="fr-FR" sz="1600" spc="-1" dirty="0">
                <a:solidFill>
                  <a:srgbClr val="000000"/>
                </a:solidFill>
              </a:rPr>
              <a:t>stabilité du signal du rapport </a:t>
            </a:r>
            <a:r>
              <a:rPr lang="fr-FR" sz="1600" spc="-1" dirty="0" smtClean="0">
                <a:solidFill>
                  <a:srgbClr val="000000"/>
                </a:solidFill>
              </a:rPr>
              <a:t>isotopique</a:t>
            </a:r>
          </a:p>
          <a:p>
            <a:pPr>
              <a:lnSpc>
                <a:spcPct val="100000"/>
              </a:lnSpc>
              <a:spcAft>
                <a:spcPts val="400"/>
              </a:spcAft>
            </a:pPr>
            <a:endParaRPr lang="fr-FR" sz="1600" spc="-1" dirty="0" smtClean="0">
              <a:solidFill>
                <a:srgbClr val="000000"/>
              </a:solidFill>
            </a:endParaRPr>
          </a:p>
          <a:p>
            <a:pPr marL="554400" lvl="5">
              <a:lnSpc>
                <a:spcPct val="100000"/>
              </a:lnSpc>
              <a:buClr>
                <a:srgbClr val="000000"/>
              </a:buClr>
            </a:pPr>
            <a:endParaRPr lang="fr-FR" sz="1600" spc="-1" dirty="0">
              <a:solidFill>
                <a:srgbClr val="000000"/>
              </a:solidFill>
            </a:endParaRPr>
          </a:p>
          <a:p>
            <a:pPr marL="554040">
              <a:lnSpc>
                <a:spcPct val="100000"/>
              </a:lnSpc>
            </a:pPr>
            <a:endParaRPr lang="fr-FR" sz="1600" b="0" strike="noStrike" spc="-1" dirty="0"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BE786095-00B4-4286-8A76-E4919E374B9F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2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91" name="CustomShape 4"/>
          <p:cNvSpPr/>
          <p:nvPr/>
        </p:nvSpPr>
        <p:spPr>
          <a:xfrm>
            <a:off x="395640" y="6309360"/>
            <a:ext cx="734400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 dirty="0">
              <a:latin typeface="Arial"/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  <p:sp>
        <p:nvSpPr>
          <p:cNvPr id="7" name="CustomShape 3"/>
          <p:cNvSpPr/>
          <p:nvPr/>
        </p:nvSpPr>
        <p:spPr>
          <a:xfrm>
            <a:off x="330336" y="6302683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r>
              <a:rPr lang="en-US" sz="1000" spc="-1" dirty="0">
                <a:solidFill>
                  <a:srgbClr val="666666"/>
                </a:solidFill>
                <a:latin typeface="Arial"/>
                <a:ea typeface="DejaVu Sans"/>
              </a:rPr>
              <a:t>2</a:t>
            </a:r>
            <a:endParaRPr lang="en-US" sz="10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259640" y="52560"/>
            <a:ext cx="7236720" cy="90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200" b="1" cap="all" spc="-1" dirty="0">
                <a:solidFill>
                  <a:srgbClr val="FFFFFF"/>
                </a:solidFill>
              </a:rPr>
              <a:t>Système d’acquisition temps réel DOGA </a:t>
            </a:r>
          </a:p>
        </p:txBody>
      </p:sp>
      <p:sp>
        <p:nvSpPr>
          <p:cNvPr id="93" name="CustomShape 2"/>
          <p:cNvSpPr/>
          <p:nvPr/>
        </p:nvSpPr>
        <p:spPr>
          <a:xfrm>
            <a:off x="576360" y="1171295"/>
            <a:ext cx="8171640" cy="49680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554040">
              <a:lnSpc>
                <a:spcPct val="100000"/>
              </a:lnSpc>
            </a:pPr>
            <a:r>
              <a:rPr lang="fr-FR" sz="1600" spc="-1" dirty="0" smtClean="0">
                <a:latin typeface="Arial"/>
              </a:rPr>
              <a:t>DOGA (Diagnostic Optical Gaz Analyser)</a:t>
            </a:r>
            <a:endParaRPr lang="fr-FR" sz="1600" spc="-1" dirty="0" smtClean="0"/>
          </a:p>
          <a:p>
            <a:pPr marL="554040">
              <a:lnSpc>
                <a:spcPct val="100000"/>
              </a:lnSpc>
            </a:pPr>
            <a:endParaRPr lang="fr-FR" sz="1600" b="1" spc="-1" dirty="0" smtClean="0"/>
          </a:p>
          <a:p>
            <a:pPr marL="554040">
              <a:lnSpc>
                <a:spcPct val="100000"/>
              </a:lnSpc>
            </a:pPr>
            <a:r>
              <a:rPr lang="fr-FR" sz="1600" b="1" spc="-1" dirty="0" smtClean="0"/>
              <a:t>Caméra </a:t>
            </a:r>
            <a:r>
              <a:rPr lang="fr-FR" sz="1600" b="1" spc="-1" dirty="0"/>
              <a:t>PIXIS </a:t>
            </a:r>
            <a:r>
              <a:rPr lang="fr-FR" sz="1600" b="1" spc="-1" dirty="0" smtClean="0"/>
              <a:t>100 : </a:t>
            </a:r>
          </a:p>
          <a:p>
            <a:pPr marL="554040">
              <a:lnSpc>
                <a:spcPct val="100000"/>
              </a:lnSpc>
            </a:pPr>
            <a:endParaRPr lang="fr-FR" sz="1600" spc="-1" dirty="0" smtClean="0"/>
          </a:p>
          <a:p>
            <a:pPr marL="839790" indent="-285750">
              <a:lnSpc>
                <a:spcPct val="100000"/>
              </a:lnSpc>
              <a:buFontTx/>
              <a:buChar char="-"/>
            </a:pPr>
            <a:r>
              <a:rPr lang="fr-FR" sz="1600" spc="-1" dirty="0" smtClean="0"/>
              <a:t>CCD </a:t>
            </a:r>
            <a:r>
              <a:rPr lang="fr-FR" sz="1600" spc="-1" dirty="0"/>
              <a:t>matrice </a:t>
            </a:r>
            <a:r>
              <a:rPr lang="fr-FR" sz="1600" spc="-1" dirty="0" smtClean="0"/>
              <a:t>(1340 x 100). </a:t>
            </a:r>
            <a:endParaRPr lang="fr-FR" sz="1600" spc="-1" dirty="0" smtClean="0">
              <a:latin typeface="Arial"/>
            </a:endParaRPr>
          </a:p>
          <a:p>
            <a:pPr marL="839790" indent="-285750">
              <a:lnSpc>
                <a:spcPct val="100000"/>
              </a:lnSpc>
              <a:buFontTx/>
              <a:buChar char="-"/>
            </a:pPr>
            <a:r>
              <a:rPr lang="fr-FR" sz="1600" dirty="0" smtClean="0"/>
              <a:t>Connecteur USB 2.0.</a:t>
            </a:r>
          </a:p>
          <a:p>
            <a:pPr marL="554040">
              <a:lnSpc>
                <a:spcPct val="100000"/>
              </a:lnSpc>
            </a:pPr>
            <a:r>
              <a:rPr lang="fr-FR" sz="1600" dirty="0" smtClean="0"/>
              <a:t>-   Une alimentation.</a:t>
            </a:r>
          </a:p>
          <a:p>
            <a:pPr marL="839790" indent="-285750">
              <a:lnSpc>
                <a:spcPct val="100000"/>
              </a:lnSpc>
              <a:buFontTx/>
              <a:buChar char="-"/>
            </a:pPr>
            <a:r>
              <a:rPr lang="fr-FR" sz="1600" dirty="0" smtClean="0"/>
              <a:t>Refroidissement</a:t>
            </a:r>
          </a:p>
          <a:p>
            <a:pPr marL="554040">
              <a:lnSpc>
                <a:spcPct val="100000"/>
              </a:lnSpc>
            </a:pPr>
            <a:r>
              <a:rPr lang="fr-FR" sz="1600" dirty="0" smtClean="0"/>
              <a:t>     thermoélectrique profond.</a:t>
            </a:r>
          </a:p>
          <a:p>
            <a:pPr marL="554040">
              <a:lnSpc>
                <a:spcPct val="100000"/>
              </a:lnSpc>
            </a:pPr>
            <a:endParaRPr lang="fr-FR" sz="1600" b="1" dirty="0" smtClean="0"/>
          </a:p>
          <a:p>
            <a:pPr marL="554040">
              <a:lnSpc>
                <a:spcPct val="100000"/>
              </a:lnSpc>
            </a:pPr>
            <a:r>
              <a:rPr lang="fr-FR" sz="1600" b="1" dirty="0" smtClean="0"/>
              <a:t>Un tube de référence Deutérium </a:t>
            </a:r>
          </a:p>
          <a:p>
            <a:pPr marL="554040">
              <a:lnSpc>
                <a:spcPct val="100000"/>
              </a:lnSpc>
            </a:pPr>
            <a:endParaRPr lang="fr-FR" sz="1600" b="1" dirty="0"/>
          </a:p>
          <a:p>
            <a:pPr marL="554040">
              <a:lnSpc>
                <a:spcPct val="100000"/>
              </a:lnSpc>
            </a:pPr>
            <a:r>
              <a:rPr lang="fr-FR" sz="1600" dirty="0" smtClean="0"/>
              <a:t>- Des raies </a:t>
            </a:r>
            <a:r>
              <a:rPr lang="fr-FR" sz="1600" dirty="0"/>
              <a:t>spectrales lumineuses </a:t>
            </a:r>
            <a:r>
              <a:rPr lang="fr-FR" sz="1600" dirty="0" smtClean="0"/>
              <a:t>visibles </a:t>
            </a:r>
          </a:p>
          <a:p>
            <a:pPr marL="554040">
              <a:lnSpc>
                <a:spcPct val="100000"/>
              </a:lnSpc>
            </a:pPr>
            <a:endParaRPr lang="fr-FR" sz="1600" dirty="0"/>
          </a:p>
          <a:p>
            <a:pPr marL="554040">
              <a:lnSpc>
                <a:spcPct val="100000"/>
              </a:lnSpc>
            </a:pPr>
            <a:r>
              <a:rPr lang="fr-FR" sz="1600" b="1" dirty="0" smtClean="0"/>
              <a:t>PC </a:t>
            </a:r>
            <a:r>
              <a:rPr lang="fr-FR" sz="1600" b="1" dirty="0"/>
              <a:t>d’acquisition DOGA</a:t>
            </a:r>
            <a:endParaRPr lang="fr-FR" sz="1600" b="1" dirty="0" smtClean="0"/>
          </a:p>
          <a:p>
            <a:pPr marL="839790" indent="-285750">
              <a:lnSpc>
                <a:spcPct val="100000"/>
              </a:lnSpc>
              <a:buFontTx/>
              <a:buChar char="-"/>
            </a:pPr>
            <a:endParaRPr lang="fr-FR" sz="1800" b="0" strike="noStrike" spc="-1" dirty="0" smtClean="0">
              <a:latin typeface="Arial"/>
            </a:endParaRPr>
          </a:p>
          <a:p>
            <a:pPr marL="554040">
              <a:lnSpc>
                <a:spcPct val="100000"/>
              </a:lnSpc>
            </a:pPr>
            <a:endParaRPr lang="fr-FR" spc="-1" dirty="0" smtClean="0">
              <a:latin typeface="Arial"/>
            </a:endParaRPr>
          </a:p>
          <a:p>
            <a:pPr marL="554040">
              <a:lnSpc>
                <a:spcPct val="100000"/>
              </a:lnSpc>
            </a:pPr>
            <a:endParaRPr lang="fr-FR" sz="1800" b="0" strike="noStrike" spc="-1" dirty="0" smtClean="0">
              <a:latin typeface="Arial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983C673A-5507-4C62-83C9-F8FEB5969405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3</a:t>
            </a:fld>
            <a:endParaRPr lang="en-US" sz="1000" b="0" strike="noStrike" spc="-1" dirty="0">
              <a:latin typeface="Arial"/>
            </a:endParaRPr>
          </a:p>
        </p:txBody>
      </p:sp>
      <p:sp>
        <p:nvSpPr>
          <p:cNvPr id="6" name="CustomShape 4"/>
          <p:cNvSpPr/>
          <p:nvPr/>
        </p:nvSpPr>
        <p:spPr>
          <a:xfrm>
            <a:off x="395640" y="6309360"/>
            <a:ext cx="734400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 dirty="0">
              <a:latin typeface="Arial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  <p:sp>
        <p:nvSpPr>
          <p:cNvPr id="8" name="CustomShape 3"/>
          <p:cNvSpPr/>
          <p:nvPr/>
        </p:nvSpPr>
        <p:spPr>
          <a:xfrm>
            <a:off x="330336" y="6302683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r>
              <a:rPr lang="en-US" sz="1000" spc="-1" dirty="0">
                <a:solidFill>
                  <a:srgbClr val="666666"/>
                </a:solidFill>
                <a:latin typeface="Arial"/>
                <a:ea typeface="DejaVu Sans"/>
              </a:rPr>
              <a:t>3</a:t>
            </a:r>
            <a:endParaRPr lang="en-US" sz="1000" b="0" strike="noStrike" spc="-1" dirty="0">
              <a:latin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358384" y="3931920"/>
            <a:ext cx="758952" cy="17373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000" y="1077081"/>
            <a:ext cx="4812707" cy="36658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259640" y="52560"/>
            <a:ext cx="7236720" cy="90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200" b="1" cap="all" spc="-1" dirty="0">
                <a:solidFill>
                  <a:srgbClr val="FFFFFF"/>
                </a:solidFill>
              </a:rPr>
              <a:t>Système d’acquisition temps réel DOGA </a:t>
            </a:r>
          </a:p>
        </p:txBody>
      </p:sp>
      <p:sp>
        <p:nvSpPr>
          <p:cNvPr id="93" name="CustomShape 2"/>
          <p:cNvSpPr/>
          <p:nvPr/>
        </p:nvSpPr>
        <p:spPr>
          <a:xfrm>
            <a:off x="576360" y="1171295"/>
            <a:ext cx="8171640" cy="49680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554040">
              <a:lnSpc>
                <a:spcPct val="100000"/>
              </a:lnSpc>
            </a:pPr>
            <a:r>
              <a:rPr lang="fr-FR" b="1" spc="-1" dirty="0"/>
              <a:t>Processus fonctionnel de l’acquisition des données du </a:t>
            </a:r>
            <a:r>
              <a:rPr lang="fr-FR" b="1" spc="-1" dirty="0" smtClean="0"/>
              <a:t>système </a:t>
            </a:r>
            <a:r>
              <a:rPr lang="fr-FR" b="1" spc="-1" dirty="0"/>
              <a:t>PIXIS</a:t>
            </a:r>
            <a:endParaRPr lang="fr-FR" sz="1800" b="1" strike="noStrike" spc="-1" dirty="0">
              <a:latin typeface="Arial"/>
            </a:endParaRPr>
          </a:p>
          <a:p>
            <a:pPr marL="554040">
              <a:lnSpc>
                <a:spcPct val="100000"/>
              </a:lnSpc>
            </a:pPr>
            <a:endParaRPr lang="fr-FR" sz="1400" spc="-1" dirty="0" smtClean="0">
              <a:latin typeface="Arial"/>
            </a:endParaRPr>
          </a:p>
          <a:p>
            <a:pPr marL="554040">
              <a:lnSpc>
                <a:spcPct val="100000"/>
              </a:lnSpc>
            </a:pPr>
            <a:r>
              <a:rPr lang="fr-FR" sz="1400" dirty="0"/>
              <a:t>Pour la plupart des </a:t>
            </a:r>
            <a:r>
              <a:rPr lang="fr-FR" sz="1400" dirty="0" smtClean="0"/>
              <a:t>applications</a:t>
            </a:r>
            <a:r>
              <a:rPr lang="fr-FR" sz="1400" dirty="0"/>
              <a:t>, ils vont </a:t>
            </a:r>
            <a:r>
              <a:rPr lang="fr-FR" sz="1400" dirty="0" smtClean="0"/>
              <a:t>: </a:t>
            </a:r>
          </a:p>
          <a:p>
            <a:pPr marL="554040">
              <a:lnSpc>
                <a:spcPct val="100000"/>
              </a:lnSpc>
            </a:pPr>
            <a:endParaRPr lang="fr-FR" sz="1400" spc="-1" dirty="0" smtClean="0"/>
          </a:p>
          <a:p>
            <a:pPr marL="554040">
              <a:lnSpc>
                <a:spcPct val="100000"/>
              </a:lnSpc>
            </a:pPr>
            <a:r>
              <a:rPr lang="fr-FR" sz="1400" spc="-1" dirty="0" smtClean="0"/>
              <a:t>- Définir </a:t>
            </a:r>
            <a:r>
              <a:rPr lang="fr-FR" sz="1400" spc="-1" dirty="0"/>
              <a:t>une température cible de la caméra pour le refroidissement de la </a:t>
            </a:r>
            <a:r>
              <a:rPr lang="fr-FR" sz="1400" spc="-1" dirty="0" smtClean="0"/>
              <a:t>caméra par </a:t>
            </a:r>
            <a:r>
              <a:rPr lang="fr-FR" sz="1400" spc="-1" dirty="0"/>
              <a:t>effet </a:t>
            </a:r>
            <a:r>
              <a:rPr lang="fr-FR" sz="1400" spc="-1" dirty="0" smtClean="0"/>
              <a:t>Peltier.</a:t>
            </a:r>
            <a:endParaRPr lang="fr-FR" sz="1400" spc="-1" dirty="0"/>
          </a:p>
          <a:p>
            <a:pPr marL="554040">
              <a:lnSpc>
                <a:spcPct val="100000"/>
              </a:lnSpc>
            </a:pPr>
            <a:r>
              <a:rPr lang="fr-FR" sz="1400" spc="-1" dirty="0" smtClean="0"/>
              <a:t>- Attendre </a:t>
            </a:r>
            <a:r>
              <a:rPr lang="fr-FR" sz="1400" spc="-1" dirty="0"/>
              <a:t>que la température du système se soit </a:t>
            </a:r>
            <a:r>
              <a:rPr lang="fr-FR" sz="1400" spc="-1" dirty="0" smtClean="0"/>
              <a:t>stabilisée</a:t>
            </a:r>
            <a:r>
              <a:rPr lang="fr-FR" spc="-1" dirty="0" smtClean="0"/>
              <a:t>.</a:t>
            </a:r>
          </a:p>
        </p:txBody>
      </p:sp>
      <p:sp>
        <p:nvSpPr>
          <p:cNvPr id="94" name="CustomShape 3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983C673A-5507-4C62-83C9-F8FEB5969405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4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6" name="CustomShape 4"/>
          <p:cNvSpPr/>
          <p:nvPr/>
        </p:nvSpPr>
        <p:spPr>
          <a:xfrm>
            <a:off x="395640" y="6309360"/>
            <a:ext cx="734400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 dirty="0">
              <a:latin typeface="Arial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425" y="2862148"/>
            <a:ext cx="2034044" cy="362937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  <p:sp>
        <p:nvSpPr>
          <p:cNvPr id="9" name="CustomShape 3"/>
          <p:cNvSpPr/>
          <p:nvPr/>
        </p:nvSpPr>
        <p:spPr>
          <a:xfrm>
            <a:off x="330336" y="6302683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r>
              <a:rPr lang="en-US" sz="1000" spc="-1" dirty="0">
                <a:solidFill>
                  <a:srgbClr val="666666"/>
                </a:solidFill>
                <a:latin typeface="Arial"/>
                <a:ea typeface="DejaVu Sans"/>
              </a:rPr>
              <a:t>4</a:t>
            </a:r>
            <a:endParaRPr lang="en-US" sz="1000" b="0" strike="noStrike" spc="-1" dirty="0">
              <a:latin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59300" y="5508625"/>
            <a:ext cx="679450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4476284" y="5462011"/>
            <a:ext cx="1333919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 smtClean="0">
                <a:latin typeface="+mj-lt"/>
              </a:rPr>
              <a:t>L’ordinateur DOGA</a:t>
            </a:r>
            <a:endParaRPr lang="fr-FR" sz="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6723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1259640" y="52560"/>
            <a:ext cx="7236720" cy="90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200" b="1" cap="all" spc="-1" dirty="0">
                <a:solidFill>
                  <a:srgbClr val="FFFFFF"/>
                </a:solidFill>
              </a:rPr>
              <a:t>Programmation sur le matériel choisi</a:t>
            </a:r>
          </a:p>
        </p:txBody>
      </p:sp>
      <p:sp>
        <p:nvSpPr>
          <p:cNvPr id="97" name="CustomShape 2"/>
          <p:cNvSpPr/>
          <p:nvPr/>
        </p:nvSpPr>
        <p:spPr>
          <a:xfrm>
            <a:off x="576222" y="1402984"/>
            <a:ext cx="8171640" cy="49680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554040">
              <a:lnSpc>
                <a:spcPct val="100000"/>
              </a:lnSpc>
            </a:pPr>
            <a:endParaRPr lang="fr-FR" dirty="0" smtClean="0"/>
          </a:p>
          <a:p>
            <a:pPr marL="554040">
              <a:lnSpc>
                <a:spcPct val="100000"/>
              </a:lnSpc>
            </a:pPr>
            <a:r>
              <a:rPr lang="fr-FR" sz="1600" dirty="0" smtClean="0"/>
              <a:t>-    L’implémentation déjà existante : L’Infrastructure </a:t>
            </a:r>
            <a:r>
              <a:rPr lang="fr-FR" sz="1600" b="1" dirty="0" err="1" smtClean="0"/>
              <a:t>Westbox</a:t>
            </a:r>
            <a:r>
              <a:rPr lang="fr-FR" sz="1600" dirty="0" smtClean="0"/>
              <a:t> de base </a:t>
            </a:r>
          </a:p>
          <a:p>
            <a:pPr marL="839790" indent="-285750">
              <a:lnSpc>
                <a:spcPct val="100000"/>
              </a:lnSpc>
              <a:buFontTx/>
              <a:buChar char="-"/>
            </a:pPr>
            <a:r>
              <a:rPr lang="fr-FR" sz="1600" dirty="0" smtClean="0"/>
              <a:t>L’interface logicielle 64 bits standard PICAM  (</a:t>
            </a:r>
            <a:r>
              <a:rPr lang="fr-FR" sz="1600" b="1" dirty="0" err="1" smtClean="0"/>
              <a:t>Picam</a:t>
            </a:r>
            <a:r>
              <a:rPr lang="fr-FR" sz="1600" b="1" dirty="0" smtClean="0"/>
              <a:t>_</a:t>
            </a:r>
            <a:r>
              <a:rPr lang="fr-FR" sz="1600" dirty="0" smtClean="0"/>
              <a:t> préfixe) </a:t>
            </a:r>
          </a:p>
          <a:p>
            <a:pPr marL="839790" indent="-285750">
              <a:lnSpc>
                <a:spcPct val="100000"/>
              </a:lnSpc>
              <a:buFontTx/>
              <a:buChar char="-"/>
            </a:pPr>
            <a:r>
              <a:rPr lang="fr-FR" sz="1600" dirty="0" smtClean="0"/>
              <a:t>Les APIs de bas niveau </a:t>
            </a:r>
          </a:p>
          <a:p>
            <a:pPr marL="839790" indent="-285750">
              <a:lnSpc>
                <a:spcPct val="100000"/>
              </a:lnSpc>
              <a:buFontTx/>
              <a:buChar char="-"/>
            </a:pPr>
            <a:endParaRPr lang="fr-FR" dirty="0" smtClean="0"/>
          </a:p>
          <a:p>
            <a:pPr marL="554040">
              <a:lnSpc>
                <a:spcPct val="100000"/>
              </a:lnSpc>
            </a:pPr>
            <a:r>
              <a:rPr lang="fr-FR" dirty="0" smtClean="0"/>
              <a:t> 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98" name="CustomShape 3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6EC87EB9-B1BE-44CF-89F8-11D515BBB772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5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7" name="CustomShape 4"/>
          <p:cNvSpPr/>
          <p:nvPr/>
        </p:nvSpPr>
        <p:spPr>
          <a:xfrm>
            <a:off x="395640" y="6309360"/>
            <a:ext cx="734400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 dirty="0">
              <a:latin typeface="Arial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827704" y="938437"/>
            <a:ext cx="7407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54040" algn="ctr">
              <a:lnSpc>
                <a:spcPct val="100000"/>
              </a:lnSpc>
            </a:pPr>
            <a:r>
              <a:rPr lang="fr-FR" b="1" dirty="0"/>
              <a:t>Programmation des méthodes de bas niveau pour contrôler le </a:t>
            </a:r>
            <a:r>
              <a:rPr lang="fr-FR" b="1" dirty="0" smtClean="0"/>
              <a:t>matériel </a:t>
            </a:r>
            <a:r>
              <a:rPr lang="fr-FR" b="1" dirty="0"/>
              <a:t>de la caméra </a:t>
            </a:r>
          </a:p>
        </p:txBody>
      </p:sp>
      <p:sp>
        <p:nvSpPr>
          <p:cNvPr id="9" name="CustomShape 3"/>
          <p:cNvSpPr/>
          <p:nvPr/>
        </p:nvSpPr>
        <p:spPr>
          <a:xfrm>
            <a:off x="330336" y="6302683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r>
              <a:rPr lang="en-US" sz="1000" spc="-1" dirty="0">
                <a:solidFill>
                  <a:srgbClr val="666666"/>
                </a:solidFill>
                <a:latin typeface="Arial"/>
                <a:ea typeface="DejaVu Sans"/>
              </a:rPr>
              <a:t>5</a:t>
            </a:r>
            <a:endParaRPr lang="en-US" sz="1000" b="0" strike="noStrike" spc="-1" dirty="0">
              <a:latin typeface="Arial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05" y="2642999"/>
            <a:ext cx="7493336" cy="4215001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2373040" y="2824783"/>
            <a:ext cx="1563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err="1" smtClean="0"/>
              <a:t>Picam</a:t>
            </a:r>
            <a:r>
              <a:rPr lang="fr-FR" sz="1200" b="1" dirty="0" err="1"/>
              <a:t>_</a:t>
            </a:r>
            <a:r>
              <a:rPr lang="fr-FR" sz="1200" b="1" dirty="0" err="1" smtClean="0"/>
              <a:t>Paramerter</a:t>
            </a:r>
            <a:endParaRPr lang="fr-FR" sz="1200" b="1" dirty="0"/>
          </a:p>
        </p:txBody>
      </p:sp>
      <p:sp>
        <p:nvSpPr>
          <p:cNvPr id="14" name="ZoneTexte 13"/>
          <p:cNvSpPr txBox="1"/>
          <p:nvPr/>
        </p:nvSpPr>
        <p:spPr>
          <a:xfrm>
            <a:off x="4225594" y="2366000"/>
            <a:ext cx="28725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err="1" smtClean="0"/>
              <a:t>Picam_WaitForAcquisitionUpdate</a:t>
            </a:r>
            <a:r>
              <a:rPr lang="fr-FR" sz="1200" b="1" dirty="0" smtClean="0"/>
              <a:t>()</a:t>
            </a:r>
            <a:endParaRPr lang="fr-FR" sz="1200" b="1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1259640" y="52560"/>
            <a:ext cx="7236720" cy="90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200" b="1" cap="all" spc="-1" dirty="0">
                <a:solidFill>
                  <a:srgbClr val="FFFFFF"/>
                </a:solidFill>
              </a:rPr>
              <a:t>Programmation sur le matériel choisi</a:t>
            </a:r>
          </a:p>
        </p:txBody>
      </p:sp>
      <p:sp>
        <p:nvSpPr>
          <p:cNvPr id="110" name="CustomShape 2"/>
          <p:cNvSpPr/>
          <p:nvPr/>
        </p:nvSpPr>
        <p:spPr>
          <a:xfrm>
            <a:off x="576360" y="1032975"/>
            <a:ext cx="8171640" cy="49680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1" name="CustomShape 3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DD186D73-B6AC-4725-BCB8-1EB981D72070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6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113" name="CustomShape 5"/>
          <p:cNvSpPr/>
          <p:nvPr/>
        </p:nvSpPr>
        <p:spPr>
          <a:xfrm>
            <a:off x="802260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F99D617D-DA8D-4449-A87B-659CD1943B3F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6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10" name="CustomShape 4"/>
          <p:cNvSpPr/>
          <p:nvPr/>
        </p:nvSpPr>
        <p:spPr>
          <a:xfrm>
            <a:off x="395640" y="6309360"/>
            <a:ext cx="734400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 dirty="0">
              <a:latin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71128" y="1967205"/>
            <a:ext cx="661780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 smtClean="0">
                <a:latin typeface="Arial" panose="020B0604020202020204" pitchFamily="34" charset="0"/>
              </a:rPr>
              <a:t>Le Flux MJPEG a été implémenté sur l’infrastructure </a:t>
            </a:r>
            <a:r>
              <a:rPr lang="fr-FR" b="1" dirty="0" err="1" smtClean="0"/>
              <a:t>WestBox</a:t>
            </a:r>
            <a:r>
              <a:rPr lang="fr-FR" dirty="0" smtClean="0"/>
              <a:t> </a:t>
            </a:r>
            <a:r>
              <a:rPr lang="fr-FR" dirty="0" smtClean="0">
                <a:latin typeface="Arial" panose="020B0604020202020204" pitchFamily="34" charset="0"/>
              </a:rPr>
              <a:t>de base. </a:t>
            </a:r>
            <a:endParaRPr lang="fr-FR" dirty="0">
              <a:latin typeface="Arial" panose="020B0604020202020204" pitchFamily="34" charset="0"/>
            </a:endParaRPr>
          </a:p>
          <a:p>
            <a:endParaRPr lang="fr-FR" dirty="0" smtClean="0">
              <a:latin typeface="Arial" panose="020B0604020202020204" pitchFamily="34" charset="0"/>
            </a:endParaRPr>
          </a:p>
          <a:p>
            <a:r>
              <a:rPr lang="fr-FR" dirty="0" smtClean="0">
                <a:latin typeface="Arial" panose="020B0604020202020204" pitchFamily="34" charset="0"/>
              </a:rPr>
              <a:t>-  Il est géré par deuxième thread (job)</a:t>
            </a:r>
          </a:p>
          <a:p>
            <a:endParaRPr lang="fr-FR" dirty="0">
              <a:latin typeface="Arial" panose="020B0604020202020204" pitchFamily="34" charset="0"/>
            </a:endParaRPr>
          </a:p>
          <a:p>
            <a:r>
              <a:rPr lang="fr-FR" dirty="0" smtClean="0">
                <a:latin typeface="Arial" panose="020B0604020202020204" pitchFamily="34" charset="0"/>
              </a:rPr>
              <a:t>-  Les données sont recalculées </a:t>
            </a:r>
            <a:r>
              <a:rPr lang="fr-FR" dirty="0">
                <a:latin typeface="Arial" panose="020B0604020202020204" pitchFamily="34" charset="0"/>
              </a:rPr>
              <a:t>et </a:t>
            </a:r>
            <a:r>
              <a:rPr lang="fr-FR" dirty="0" smtClean="0">
                <a:latin typeface="Arial" panose="020B0604020202020204" pitchFamily="34" charset="0"/>
              </a:rPr>
              <a:t>stockées dans un tampon varie </a:t>
            </a:r>
            <a:r>
              <a:rPr lang="fr-FR" dirty="0">
                <a:latin typeface="Arial" panose="020B0604020202020204" pitchFamily="34" charset="0"/>
              </a:rPr>
              <a:t>de 0 à 65,535 :</a:t>
            </a:r>
            <a:endParaRPr lang="fr-FR" dirty="0" smtClean="0">
              <a:latin typeface="Arial" panose="020B0604020202020204" pitchFamily="34" charset="0"/>
            </a:endParaRPr>
          </a:p>
          <a:p>
            <a:pPr algn="ctr"/>
            <a:r>
              <a:rPr lang="fr-FR" dirty="0">
                <a:latin typeface="Arial" panose="020B0604020202020204" pitchFamily="34" charset="0"/>
              </a:rPr>
              <a:t>	</a:t>
            </a:r>
            <a:r>
              <a:rPr lang="fr-FR" b="1" i="1" dirty="0" err="1" smtClean="0">
                <a:latin typeface="Arial" panose="020B0604020202020204" pitchFamily="34" charset="0"/>
              </a:rPr>
              <a:t>luminanceValue</a:t>
            </a:r>
            <a:r>
              <a:rPr lang="fr-FR" b="1" i="1" dirty="0" smtClean="0">
                <a:latin typeface="Arial" panose="020B0604020202020204" pitchFamily="34" charset="0"/>
              </a:rPr>
              <a:t> = </a:t>
            </a:r>
            <a:r>
              <a:rPr lang="fr-FR" b="1" i="1" dirty="0" err="1" smtClean="0">
                <a:latin typeface="Arial" panose="020B0604020202020204" pitchFamily="34" charset="0"/>
              </a:rPr>
              <a:t>pointFort</a:t>
            </a:r>
            <a:r>
              <a:rPr lang="fr-FR" b="1" i="1" dirty="0" smtClean="0">
                <a:latin typeface="Arial" panose="020B0604020202020204" pitchFamily="34" charset="0"/>
              </a:rPr>
              <a:t> </a:t>
            </a:r>
            <a:r>
              <a:rPr lang="fr-FR" b="1" i="1" dirty="0" smtClean="0">
                <a:latin typeface="Courier New" panose="02070309020205020404" pitchFamily="49" charset="0"/>
              </a:rPr>
              <a:t>* </a:t>
            </a:r>
            <a:r>
              <a:rPr lang="fr-FR" b="1" i="1" dirty="0" smtClean="0">
                <a:latin typeface="Arial" panose="020B0604020202020204" pitchFamily="34" charset="0"/>
              </a:rPr>
              <a:t>256 + </a:t>
            </a:r>
            <a:r>
              <a:rPr lang="fr-FR" b="1" i="1" dirty="0" err="1" smtClean="0">
                <a:latin typeface="Arial" panose="020B0604020202020204" pitchFamily="34" charset="0"/>
              </a:rPr>
              <a:t>pointFaible</a:t>
            </a:r>
            <a:endParaRPr lang="fr-FR" b="1" i="1" dirty="0" smtClean="0">
              <a:latin typeface="Arial" panose="020B0604020202020204" pitchFamily="34" charset="0"/>
            </a:endParaRPr>
          </a:p>
          <a:p>
            <a:endParaRPr lang="fr-FR" dirty="0" smtClean="0">
              <a:latin typeface="Arial" panose="020B0604020202020204" pitchFamily="34" charset="0"/>
            </a:endParaRPr>
          </a:p>
          <a:p>
            <a:r>
              <a:rPr lang="fr-FR" dirty="0" smtClean="0">
                <a:latin typeface="Arial" panose="020B0604020202020204" pitchFamily="34" charset="0"/>
              </a:rPr>
              <a:t>-  L</a:t>
            </a:r>
            <a:r>
              <a:rPr lang="fr-FR" dirty="0" smtClean="0"/>
              <a:t>es composants </a:t>
            </a:r>
            <a:r>
              <a:rPr lang="fr-FR" dirty="0"/>
              <a:t>de chaque trame sont dessinés principalement </a:t>
            </a:r>
            <a:r>
              <a:rPr lang="fr-FR" dirty="0" smtClean="0"/>
              <a:t>par </a:t>
            </a:r>
            <a:r>
              <a:rPr lang="fr-FR" dirty="0" err="1" smtClean="0"/>
              <a:t>QPainter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-  L’incrustation </a:t>
            </a:r>
            <a:r>
              <a:rPr lang="fr-FR" dirty="0"/>
              <a:t>de texte (OSD, pour On </a:t>
            </a:r>
            <a:r>
              <a:rPr lang="fr-FR" dirty="0" err="1"/>
              <a:t>Screen</a:t>
            </a:r>
            <a:r>
              <a:rPr lang="fr-FR" dirty="0"/>
              <a:t> Display), </a:t>
            </a:r>
            <a:r>
              <a:rPr lang="fr-FR" dirty="0" smtClean="0"/>
              <a:t>permet </a:t>
            </a:r>
            <a:r>
              <a:rPr lang="fr-FR" dirty="0"/>
              <a:t>d’afficher </a:t>
            </a:r>
            <a:r>
              <a:rPr lang="fr-FR" dirty="0" smtClean="0"/>
              <a:t>les informations nécessaires</a:t>
            </a:r>
          </a:p>
          <a:p>
            <a:r>
              <a:rPr lang="fr-FR" dirty="0"/>
              <a:t/>
            </a:r>
            <a:br>
              <a:rPr lang="fr-FR" dirty="0"/>
            </a:br>
            <a:endParaRPr lang="fr-FR" dirty="0" smtClean="0"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60232" y="1032975"/>
            <a:ext cx="7239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54040" algn="ctr">
              <a:lnSpc>
                <a:spcPct val="100000"/>
              </a:lnSpc>
            </a:pPr>
            <a:r>
              <a:rPr lang="fr-FR" b="1" dirty="0"/>
              <a:t>D</a:t>
            </a:r>
            <a:r>
              <a:rPr lang="fr-FR" b="1" dirty="0" smtClean="0"/>
              <a:t>iffusion </a:t>
            </a:r>
            <a:r>
              <a:rPr lang="fr-FR" b="1" dirty="0"/>
              <a:t>des images des trames </a:t>
            </a:r>
            <a:r>
              <a:rPr lang="fr-FR" b="1" dirty="0" smtClean="0"/>
              <a:t>CCD</a:t>
            </a:r>
          </a:p>
          <a:p>
            <a:pPr marL="554040" algn="ctr">
              <a:lnSpc>
                <a:spcPct val="100000"/>
              </a:lnSpc>
            </a:pPr>
            <a:r>
              <a:rPr lang="fr-FR" b="1" dirty="0" smtClean="0"/>
              <a:t>via le MJPEG serveur</a:t>
            </a:r>
          </a:p>
          <a:p>
            <a:pPr marL="554040">
              <a:lnSpc>
                <a:spcPct val="100000"/>
              </a:lnSpc>
            </a:pPr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  <p:sp>
        <p:nvSpPr>
          <p:cNvPr id="12" name="CustomShape 3"/>
          <p:cNvSpPr/>
          <p:nvPr/>
        </p:nvSpPr>
        <p:spPr>
          <a:xfrm>
            <a:off x="330336" y="6302683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r>
              <a:rPr lang="en-US" sz="1000" spc="-1" dirty="0">
                <a:solidFill>
                  <a:srgbClr val="666666"/>
                </a:solidFill>
                <a:latin typeface="Arial"/>
                <a:ea typeface="DejaVu Sans"/>
              </a:rPr>
              <a:t>6</a:t>
            </a:r>
            <a:endParaRPr lang="en-US" sz="1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34459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2942136" y="201380"/>
            <a:ext cx="7236720" cy="90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200" b="1" cap="all" spc="-1" dirty="0">
                <a:solidFill>
                  <a:srgbClr val="FFFFFF"/>
                </a:solidFill>
              </a:rPr>
              <a:t>Le chronométrage</a:t>
            </a:r>
          </a:p>
          <a:p>
            <a:pPr>
              <a:lnSpc>
                <a:spcPct val="100000"/>
              </a:lnSpc>
            </a:pPr>
            <a:endParaRPr lang="fr-FR" sz="2200" b="1" cap="all" spc="-1" dirty="0">
              <a:solidFill>
                <a:srgbClr val="FFFFFF"/>
              </a:solidFill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576360" y="1032975"/>
            <a:ext cx="8171640" cy="49680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1" name="CustomShape 3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DD186D73-B6AC-4725-BCB8-1EB981D72070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7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113" name="CustomShape 5"/>
          <p:cNvSpPr/>
          <p:nvPr/>
        </p:nvSpPr>
        <p:spPr>
          <a:xfrm>
            <a:off x="802260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F99D617D-DA8D-4449-A87B-659CD1943B3F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7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10" name="CustomShape 4"/>
          <p:cNvSpPr/>
          <p:nvPr/>
        </p:nvSpPr>
        <p:spPr>
          <a:xfrm>
            <a:off x="395640" y="6309360"/>
            <a:ext cx="734400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 dirty="0">
              <a:latin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5992" y="1810512"/>
            <a:ext cx="66178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/>
            </a:r>
            <a:br>
              <a:rPr lang="fr-FR" dirty="0"/>
            </a:br>
            <a:endParaRPr lang="fr-FR" dirty="0" smtClean="0">
              <a:latin typeface="Arial" panose="020B0604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24" y="1255117"/>
            <a:ext cx="7525512" cy="4601121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  <p:sp>
        <p:nvSpPr>
          <p:cNvPr id="12" name="CustomShape 3"/>
          <p:cNvSpPr/>
          <p:nvPr/>
        </p:nvSpPr>
        <p:spPr>
          <a:xfrm>
            <a:off x="330336" y="6302683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r>
              <a:rPr lang="en-US" sz="1000" spc="-1" dirty="0">
                <a:solidFill>
                  <a:srgbClr val="666666"/>
                </a:solidFill>
                <a:latin typeface="Arial"/>
                <a:ea typeface="DejaVu Sans"/>
              </a:rPr>
              <a:t>7</a:t>
            </a:r>
            <a:endParaRPr lang="en-US" sz="1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6212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24778"/>
            <a:ext cx="8229240" cy="609398"/>
          </a:xfrm>
        </p:spPr>
        <p:txBody>
          <a:bodyPr/>
          <a:lstStyle/>
          <a:p>
            <a:pPr algn="ctr"/>
            <a:r>
              <a:rPr lang="fr-FR" dirty="0" smtClean="0">
                <a:solidFill>
                  <a:schemeClr val="bg1"/>
                </a:solidFill>
              </a:rPr>
              <a:t>PARAMETRAGE TOP 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0584" y="1437376"/>
            <a:ext cx="858585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latin typeface="Arial" panose="020B0604020202020204" pitchFamily="34" charset="0"/>
              </a:rPr>
              <a:t>PROEM_PILOT</a:t>
            </a:r>
            <a:r>
              <a:rPr lang="fr-FR" dirty="0">
                <a:latin typeface="Arial" panose="020B0604020202020204" pitchFamily="34" charset="0"/>
              </a:rPr>
              <a:t> : des attributs </a:t>
            </a:r>
            <a:r>
              <a:rPr lang="fr-FR" dirty="0" smtClean="0">
                <a:latin typeface="Arial" panose="020B0604020202020204" pitchFamily="34" charset="0"/>
              </a:rPr>
              <a:t>des </a:t>
            </a:r>
            <a:r>
              <a:rPr lang="fr-FR" dirty="0">
                <a:latin typeface="Arial" panose="020B0604020202020204" pitchFamily="34" charset="0"/>
              </a:rPr>
              <a:t>paramètres de la caméra PIXIS100</a:t>
            </a:r>
            <a:r>
              <a:rPr lang="fr-FR" dirty="0" smtClean="0">
                <a:latin typeface="Arial" panose="020B0604020202020204" pitchFamily="34" charset="0"/>
              </a:rPr>
              <a:t>.  </a:t>
            </a:r>
          </a:p>
          <a:p>
            <a:r>
              <a:rPr lang="fr-FR" dirty="0" smtClean="0">
                <a:latin typeface="Arial" panose="020B0604020202020204" pitchFamily="34" charset="0"/>
              </a:rPr>
              <a:t>  </a:t>
            </a:r>
          </a:p>
          <a:p>
            <a:pPr marL="285750" indent="-285750">
              <a:buFontTx/>
              <a:buChar char="-"/>
            </a:pPr>
            <a:r>
              <a:rPr lang="fr-FR" dirty="0" err="1" smtClean="0">
                <a:latin typeface="Arial" panose="020B0604020202020204" pitchFamily="34" charset="0"/>
              </a:rPr>
              <a:t>g_controller</a:t>
            </a:r>
            <a:r>
              <a:rPr lang="fr-FR" dirty="0" smtClean="0">
                <a:latin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</a:rPr>
              <a:t>: Gain du contrôleur </a:t>
            </a:r>
            <a:r>
              <a:rPr lang="fr-FR" dirty="0" smtClean="0">
                <a:latin typeface="Arial" panose="020B0604020202020204" pitchFamily="34" charset="0"/>
              </a:rPr>
              <a:t>       (</a:t>
            </a:r>
            <a:r>
              <a:rPr lang="fr-FR" dirty="0">
                <a:latin typeface="Arial" panose="020B0604020202020204" pitchFamily="34" charset="0"/>
              </a:rPr>
              <a:t>1 : </a:t>
            </a:r>
            <a:r>
              <a:rPr lang="fr-FR" dirty="0" err="1">
                <a:latin typeface="Arial" panose="020B0604020202020204" pitchFamily="34" charset="0"/>
              </a:rPr>
              <a:t>Low</a:t>
            </a:r>
            <a:r>
              <a:rPr lang="fr-FR" dirty="0">
                <a:latin typeface="Arial" panose="020B0604020202020204" pitchFamily="34" charset="0"/>
              </a:rPr>
              <a:t>, 2 : Medium, 3 : High</a:t>
            </a:r>
            <a:r>
              <a:rPr lang="fr-FR" dirty="0" smtClean="0">
                <a:latin typeface="Arial" panose="020B0604020202020204" pitchFamily="34" charset="0"/>
              </a:rPr>
              <a:t>)</a:t>
            </a:r>
          </a:p>
          <a:p>
            <a:endParaRPr lang="fr-FR" dirty="0" smtClean="0"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dirty="0" err="1" smtClean="0">
                <a:latin typeface="Arial" panose="020B0604020202020204" pitchFamily="34" charset="0"/>
              </a:rPr>
              <a:t>readout_port</a:t>
            </a:r>
            <a:r>
              <a:rPr lang="fr-FR" dirty="0" smtClean="0">
                <a:latin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</a:rPr>
              <a:t>: Amplificateur de sortie (1 : </a:t>
            </a:r>
            <a:r>
              <a:rPr lang="fr-FR" dirty="0" err="1">
                <a:latin typeface="Arial" panose="020B0604020202020204" pitchFamily="34" charset="0"/>
              </a:rPr>
              <a:t>Low</a:t>
            </a:r>
            <a:r>
              <a:rPr lang="fr-FR" dirty="0">
                <a:latin typeface="Arial" panose="020B0604020202020204" pitchFamily="34" charset="0"/>
              </a:rPr>
              <a:t> Noise, 2 : High </a:t>
            </a:r>
            <a:r>
              <a:rPr lang="fr-FR" dirty="0" err="1">
                <a:latin typeface="Arial" panose="020B0604020202020204" pitchFamily="34" charset="0"/>
              </a:rPr>
              <a:t>Capacity</a:t>
            </a:r>
            <a:r>
              <a:rPr lang="fr-FR" dirty="0" smtClean="0">
                <a:latin typeface="Arial" panose="020B0604020202020204" pitchFamily="34" charset="0"/>
              </a:rPr>
              <a:t>)</a:t>
            </a:r>
          </a:p>
          <a:p>
            <a:endParaRPr lang="fr-FR" dirty="0" smtClean="0"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dirty="0" err="1" smtClean="0">
                <a:latin typeface="Arial" panose="020B0604020202020204" pitchFamily="34" charset="0"/>
              </a:rPr>
              <a:t>adc_rate</a:t>
            </a:r>
            <a:r>
              <a:rPr lang="fr-FR" dirty="0" smtClean="0">
                <a:latin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</a:rPr>
              <a:t>: vitesse de </a:t>
            </a:r>
            <a:r>
              <a:rPr lang="fr-FR">
                <a:latin typeface="Arial" panose="020B0604020202020204" pitchFamily="34" charset="0"/>
              </a:rPr>
              <a:t>numérisation </a:t>
            </a:r>
            <a:r>
              <a:rPr lang="fr-FR" smtClean="0">
                <a:latin typeface="Arial" panose="020B0604020202020204" pitchFamily="34" charset="0"/>
              </a:rPr>
              <a:t>    (</a:t>
            </a:r>
            <a:r>
              <a:rPr lang="fr-FR" dirty="0">
                <a:latin typeface="Arial" panose="020B0604020202020204" pitchFamily="34" charset="0"/>
              </a:rPr>
              <a:t>2 Mhz, 0,1 MHz</a:t>
            </a:r>
            <a:r>
              <a:rPr lang="fr-FR" dirty="0" smtClean="0">
                <a:latin typeface="Arial" panose="020B0604020202020204" pitchFamily="34" charset="0"/>
              </a:rPr>
              <a:t>)</a:t>
            </a:r>
          </a:p>
          <a:p>
            <a:endParaRPr lang="fr-FR" dirty="0" smtClean="0"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dirty="0" err="1" smtClean="0">
                <a:latin typeface="Arial" panose="020B0604020202020204" pitchFamily="34" charset="0"/>
              </a:rPr>
              <a:t>texpo</a:t>
            </a:r>
            <a:r>
              <a:rPr lang="fr-FR" dirty="0" smtClean="0">
                <a:latin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</a:rPr>
              <a:t>: temps </a:t>
            </a:r>
            <a:r>
              <a:rPr lang="fr-FR" dirty="0" smtClean="0">
                <a:latin typeface="Arial" panose="020B0604020202020204" pitchFamily="34" charset="0"/>
              </a:rPr>
              <a:t>d’exposition</a:t>
            </a:r>
          </a:p>
          <a:p>
            <a:endParaRPr lang="fr-FR" dirty="0" smtClean="0"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dirty="0" err="1" smtClean="0">
                <a:latin typeface="Arial" panose="020B0604020202020204" pitchFamily="34" charset="0"/>
              </a:rPr>
              <a:t>tpeltier</a:t>
            </a:r>
            <a:r>
              <a:rPr lang="fr-FR" dirty="0" smtClean="0">
                <a:latin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</a:rPr>
              <a:t>: CCD </a:t>
            </a:r>
            <a:r>
              <a:rPr lang="fr-FR" dirty="0" smtClean="0">
                <a:latin typeface="Arial" panose="020B0604020202020204" pitchFamily="34" charset="0"/>
              </a:rPr>
              <a:t>température</a:t>
            </a:r>
          </a:p>
          <a:p>
            <a:endParaRPr lang="fr-FR" dirty="0" smtClean="0">
              <a:latin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dirty="0" err="1" smtClean="0">
                <a:latin typeface="Arial" panose="020B0604020202020204" pitchFamily="34" charset="0"/>
              </a:rPr>
              <a:t>NB_Frame</a:t>
            </a:r>
            <a:r>
              <a:rPr lang="fr-FR" dirty="0" smtClean="0">
                <a:latin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</a:rPr>
              <a:t>: nombre de trames à </a:t>
            </a:r>
            <a:r>
              <a:rPr lang="fr-FR" dirty="0" smtClean="0">
                <a:latin typeface="Arial" panose="020B0604020202020204" pitchFamily="34" charset="0"/>
              </a:rPr>
              <a:t>acquérir</a:t>
            </a:r>
          </a:p>
          <a:p>
            <a:endParaRPr lang="fr-FR" dirty="0" smtClean="0">
              <a:latin typeface="Arial" panose="020B0604020202020204" pitchFamily="34" charset="0"/>
            </a:endParaRPr>
          </a:p>
          <a:p>
            <a:r>
              <a:rPr lang="fr-FR" b="1" dirty="0" smtClean="0">
                <a:latin typeface="Arial" panose="020B0604020202020204" pitchFamily="34" charset="0"/>
              </a:rPr>
              <a:t>ROI</a:t>
            </a:r>
            <a:r>
              <a:rPr lang="fr-FR" dirty="0" smtClean="0">
                <a:latin typeface="Arial" panose="020B0604020202020204" pitchFamily="34" charset="0"/>
              </a:rPr>
              <a:t> </a:t>
            </a:r>
            <a:r>
              <a:rPr lang="fr-FR" dirty="0">
                <a:latin typeface="Arial" panose="020B0604020202020204" pitchFamily="34" charset="0"/>
              </a:rPr>
              <a:t>: des attributs </a:t>
            </a:r>
            <a:r>
              <a:rPr lang="fr-FR" dirty="0" smtClean="0">
                <a:latin typeface="Arial" panose="020B0604020202020204" pitchFamily="34" charset="0"/>
              </a:rPr>
              <a:t>des </a:t>
            </a:r>
            <a:r>
              <a:rPr lang="fr-FR" dirty="0">
                <a:latin typeface="Arial" panose="020B0604020202020204" pitchFamily="34" charset="0"/>
              </a:rPr>
              <a:t>paramètres des </a:t>
            </a:r>
            <a:r>
              <a:rPr lang="fr-FR" dirty="0" err="1" smtClean="0">
                <a:latin typeface="Arial" panose="020B0604020202020204" pitchFamily="34" charset="0"/>
              </a:rPr>
              <a:t>ROIs</a:t>
            </a:r>
            <a:r>
              <a:rPr lang="fr-FR" dirty="0" smtClean="0">
                <a:latin typeface="Arial" panose="020B0604020202020204" pitchFamily="34" charset="0"/>
              </a:rPr>
              <a:t> CCD </a:t>
            </a:r>
          </a:p>
          <a:p>
            <a:r>
              <a:rPr lang="fr-FR" dirty="0">
                <a:latin typeface="Arial" panose="020B0604020202020204" pitchFamily="34" charset="0"/>
              </a:rPr>
              <a:t> </a:t>
            </a:r>
            <a:r>
              <a:rPr lang="fr-FR" dirty="0" smtClean="0">
                <a:latin typeface="Arial" panose="020B0604020202020204" pitchFamily="34" charset="0"/>
              </a:rPr>
              <a:t>        </a:t>
            </a:r>
            <a:r>
              <a:rPr lang="fr-FR" dirty="0" smtClean="0">
                <a:latin typeface="Arial" panose="020B0604020202020204" pitchFamily="34" charset="0"/>
              </a:rPr>
              <a:t>de </a:t>
            </a:r>
            <a:r>
              <a:rPr lang="fr-FR" dirty="0">
                <a:latin typeface="Arial" panose="020B0604020202020204" pitchFamily="34" charset="0"/>
              </a:rPr>
              <a:t>la caméra PIXIS100.</a:t>
            </a:r>
            <a:endParaRPr lang="fr-FR" dirty="0"/>
          </a:p>
        </p:txBody>
      </p:sp>
      <p:sp>
        <p:nvSpPr>
          <p:cNvPr id="3" name="Rectangle 2"/>
          <p:cNvSpPr/>
          <p:nvPr/>
        </p:nvSpPr>
        <p:spPr>
          <a:xfrm>
            <a:off x="7150607" y="4151831"/>
            <a:ext cx="1645920" cy="126187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6366060" y="3809476"/>
            <a:ext cx="1225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/>
              <a:t>(x0, y0)</a:t>
            </a:r>
            <a:endParaRPr lang="fr-FR" b="1" dirty="0"/>
          </a:p>
        </p:txBody>
      </p:sp>
      <p:sp>
        <p:nvSpPr>
          <p:cNvPr id="7" name="ZoneTexte 6"/>
          <p:cNvSpPr txBox="1"/>
          <p:nvPr/>
        </p:nvSpPr>
        <p:spPr>
          <a:xfrm>
            <a:off x="6145686" y="4625078"/>
            <a:ext cx="1225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/>
              <a:t>hauteur</a:t>
            </a:r>
            <a:endParaRPr lang="fr-FR" b="1" dirty="0"/>
          </a:p>
        </p:txBody>
      </p:sp>
      <p:sp>
        <p:nvSpPr>
          <p:cNvPr id="8" name="Rectangle 7"/>
          <p:cNvSpPr/>
          <p:nvPr/>
        </p:nvSpPr>
        <p:spPr>
          <a:xfrm>
            <a:off x="7591356" y="5500027"/>
            <a:ext cx="966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/>
              <a:t>largeur</a:t>
            </a:r>
          </a:p>
        </p:txBody>
      </p:sp>
      <p:sp>
        <p:nvSpPr>
          <p:cNvPr id="10" name="Ellipse 9"/>
          <p:cNvSpPr/>
          <p:nvPr/>
        </p:nvSpPr>
        <p:spPr>
          <a:xfrm>
            <a:off x="7127748" y="4162762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0725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1259640" y="52560"/>
            <a:ext cx="7236720" cy="90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fr-FR" sz="2200" b="1" cap="all" spc="-1" dirty="0" smtClean="0">
                <a:solidFill>
                  <a:srgbClr val="FFFFFF"/>
                </a:solidFill>
              </a:rPr>
              <a:t>Mesure Temps réel Rapport isotopique D2/H2 </a:t>
            </a:r>
          </a:p>
        </p:txBody>
      </p:sp>
      <p:sp>
        <p:nvSpPr>
          <p:cNvPr id="110" name="CustomShape 2"/>
          <p:cNvSpPr/>
          <p:nvPr/>
        </p:nvSpPr>
        <p:spPr>
          <a:xfrm>
            <a:off x="517636" y="1032975"/>
            <a:ext cx="8242315" cy="4955498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>
              <a:lnSpc>
                <a:spcPct val="100000"/>
              </a:lnSpc>
            </a:pPr>
            <a:endParaRPr lang="fr-FR" sz="2000" spc="-1" dirty="0" smtClean="0">
              <a:solidFill>
                <a:srgbClr val="000000"/>
              </a:solidFill>
              <a:latin typeface="Arial"/>
              <a:ea typeface="DejaVu Sans"/>
            </a:endParaRPr>
          </a:p>
          <a:p>
            <a:pPr marL="554040" algn="ctr">
              <a:lnSpc>
                <a:spcPct val="100000"/>
              </a:lnSpc>
            </a:pPr>
            <a:r>
              <a:rPr lang="fr-FR" sz="2000" u="sng" spc="-1" dirty="0" smtClean="0">
                <a:solidFill>
                  <a:srgbClr val="000000"/>
                </a:solidFill>
                <a:latin typeface="Arial"/>
                <a:ea typeface="DejaVu Sans"/>
              </a:rPr>
              <a:t>Le flux MJPEG : visualisation et calibration </a:t>
            </a:r>
          </a:p>
          <a:p>
            <a:pPr marL="554040" algn="ctr">
              <a:lnSpc>
                <a:spcPct val="100000"/>
              </a:lnSpc>
            </a:pPr>
            <a:r>
              <a:rPr lang="fr-FR" sz="2000" u="sng" spc="-1" dirty="0" smtClean="0">
                <a:solidFill>
                  <a:srgbClr val="000000"/>
                </a:solidFill>
                <a:latin typeface="Arial"/>
                <a:ea typeface="DejaVu Sans"/>
              </a:rPr>
              <a:t>du spectromètre </a:t>
            </a:r>
            <a:r>
              <a:rPr lang="fr-FR" sz="2000" u="sng" spc="-1" dirty="0" smtClean="0">
                <a:solidFill>
                  <a:srgbClr val="000000"/>
                </a:solidFill>
                <a:latin typeface="Arial"/>
                <a:ea typeface="DejaVu Sans"/>
                <a:hlinkClick r:id="rId4"/>
              </a:rPr>
              <a:t>DOGA</a:t>
            </a:r>
            <a:endParaRPr lang="fr-FR" sz="2000" u="sng" spc="-1" dirty="0" smtClean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11" name="CustomShape 3"/>
          <p:cNvSpPr/>
          <p:nvPr/>
        </p:nvSpPr>
        <p:spPr>
          <a:xfrm>
            <a:off x="802476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DD186D73-B6AC-4725-BCB8-1EB981D72070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9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113" name="CustomShape 5"/>
          <p:cNvSpPr/>
          <p:nvPr/>
        </p:nvSpPr>
        <p:spPr>
          <a:xfrm>
            <a:off x="8022600" y="6303960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fld id="{F99D617D-DA8D-4449-A87B-659CD1943B3F}" type="slidenum">
              <a:rPr lang="en-US" sz="1000" b="0" strike="noStrike" spc="-1">
                <a:solidFill>
                  <a:srgbClr val="666666"/>
                </a:solidFill>
                <a:latin typeface="Arial"/>
                <a:ea typeface="DejaVu Sans"/>
              </a:rPr>
              <a:t>9</a:t>
            </a:fld>
            <a:endParaRPr lang="en-US" sz="1000" b="0" strike="noStrike" spc="-1">
              <a:latin typeface="Arial"/>
            </a:endParaRPr>
          </a:p>
        </p:txBody>
      </p:sp>
      <p:sp>
        <p:nvSpPr>
          <p:cNvPr id="10" name="CustomShape 4"/>
          <p:cNvSpPr/>
          <p:nvPr/>
        </p:nvSpPr>
        <p:spPr>
          <a:xfrm>
            <a:off x="395640" y="6309360"/>
            <a:ext cx="734400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000" b="0" strike="noStrike" spc="-1" dirty="0">
              <a:latin typeface="Arial"/>
            </a:endParaRPr>
          </a:p>
        </p:txBody>
      </p:sp>
      <p:pic>
        <p:nvPicPr>
          <p:cNvPr id="3" name="simplescreenrecorder-2021-06-25_15.26.4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0336" y="1210266"/>
            <a:ext cx="8429615" cy="441969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356" y="6055254"/>
            <a:ext cx="1402668" cy="679808"/>
          </a:xfrm>
          <a:prstGeom prst="rect">
            <a:avLst/>
          </a:prstGeom>
        </p:spPr>
      </p:pic>
      <p:sp>
        <p:nvSpPr>
          <p:cNvPr id="9" name="CustomShape 3"/>
          <p:cNvSpPr/>
          <p:nvPr/>
        </p:nvSpPr>
        <p:spPr>
          <a:xfrm>
            <a:off x="330336" y="6302683"/>
            <a:ext cx="111852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00" b="0" strike="noStrike" spc="-1" dirty="0">
                <a:solidFill>
                  <a:srgbClr val="666666"/>
                </a:solidFill>
                <a:latin typeface="Arial"/>
                <a:ea typeface="DejaVu Sans"/>
              </a:rPr>
              <a:t>  PAGE </a:t>
            </a:r>
            <a:r>
              <a:rPr lang="en-US" sz="1000" spc="-1" dirty="0">
                <a:solidFill>
                  <a:srgbClr val="666666"/>
                </a:solidFill>
                <a:latin typeface="Arial"/>
                <a:ea typeface="DejaVu Sans"/>
              </a:rPr>
              <a:t>8</a:t>
            </a:r>
            <a:endParaRPr lang="en-US" sz="1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3559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C0528"/>
      </a:dk2>
      <a:lt2>
        <a:srgbClr val="96C31E"/>
      </a:lt2>
      <a:accent1>
        <a:srgbClr val="781469"/>
      </a:accent1>
      <a:accent2>
        <a:srgbClr val="F08728"/>
      </a:accent2>
      <a:accent3>
        <a:srgbClr val="FAB45F"/>
      </a:accent3>
      <a:accent4>
        <a:srgbClr val="0091C3"/>
      </a:accent4>
      <a:accent5>
        <a:srgbClr val="006937"/>
      </a:accent5>
      <a:accent6>
        <a:srgbClr val="87000A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C0528"/>
      </a:dk2>
      <a:lt2>
        <a:srgbClr val="96C31E"/>
      </a:lt2>
      <a:accent1>
        <a:srgbClr val="781469"/>
      </a:accent1>
      <a:accent2>
        <a:srgbClr val="F08728"/>
      </a:accent2>
      <a:accent3>
        <a:srgbClr val="FAB45F"/>
      </a:accent3>
      <a:accent4>
        <a:srgbClr val="0091C3"/>
      </a:accent4>
      <a:accent5>
        <a:srgbClr val="006937"/>
      </a:accent5>
      <a:accent6>
        <a:srgbClr val="87000A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Modele_powerpoint2007_IRFM</Template>
  <TotalTime>11811</TotalTime>
  <Words>608</Words>
  <Application>Microsoft Office PowerPoint</Application>
  <PresentationFormat>Affichage à l'écran (4:3)</PresentationFormat>
  <Paragraphs>154</Paragraphs>
  <Slides>13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Courier New</vt:lpstr>
      <vt:lpstr>DejaVu Sans</vt:lpstr>
      <vt:lpstr>Symbol</vt:lpstr>
      <vt:lpstr>Wingdings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PARAMETRAGE TOP </vt:lpstr>
      <vt:lpstr>Présentation PowerPoint</vt:lpstr>
      <vt:lpstr>Présentation PowerPoint</vt:lpstr>
      <vt:lpstr>Nom des signaux pour  l ‘acquittions pendant des chocs</vt:lpstr>
      <vt:lpstr>Présentation PowerPoint</vt:lpstr>
      <vt:lpstr>Présentation PowerPoint</vt:lpstr>
    </vt:vector>
  </TitlesOfParts>
  <Company>CEA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Nouvelle messagerie inter-processus pour le Codac de West</dc:title>
  <dc:subject/>
  <dc:creator>CAULIER Gilles 169574</dc:creator>
  <cp:keywords>MOM mqtt Rtworks</cp:keywords>
  <dc:description/>
  <cp:lastModifiedBy>TRAN Quoc-Hung 265790</cp:lastModifiedBy>
  <cp:revision>406</cp:revision>
  <cp:lastPrinted>2019-01-16T12:35:46Z</cp:lastPrinted>
  <dcterms:created xsi:type="dcterms:W3CDTF">2012-06-26T12:11:10Z</dcterms:created>
  <dcterms:modified xsi:type="dcterms:W3CDTF">2021-07-29T06:52:35Z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CEA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Owner">
    <vt:lpwstr>Gilles Caulier</vt:lpwstr>
  </property>
  <property fmtid="{D5CDD505-2E9C-101B-9397-08002B2CF9AE}" pid="10" name="PresentationFormat">
    <vt:lpwstr>Affichage à l'écran (4:3)</vt:lpwstr>
  </property>
  <property fmtid="{D5CDD505-2E9C-101B-9397-08002B2CF9AE}" pid="11" name="ScaleCrop">
    <vt:bool>false</vt:bool>
  </property>
  <property fmtid="{D5CDD505-2E9C-101B-9397-08002B2CF9AE}" pid="12" name="ShareDoc">
    <vt:bool>false</vt:bool>
  </property>
  <property fmtid="{D5CDD505-2E9C-101B-9397-08002B2CF9AE}" pid="13" name="Slides">
    <vt:i4>17</vt:i4>
  </property>
</Properties>
</file>